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6858000" cy="9144000"/>
  <p:embeddedFontLs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4" name="Jasque Saydyk"/>
  <p:cmAuthor clrIdx="1" id="1" initials="" lastIdx="3" name="Joseph Rem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6ABCE1D-C34D-4BA6-A126-C499C4BC208D}">
  <a:tblStyle styleId="{86ABCE1D-C34D-4BA6-A126-C499C4BC208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4.xml"/><Relationship Id="rId33" Type="http://schemas.openxmlformats.org/officeDocument/2006/relationships/font" Target="fonts/Roboto-boldItalic.fntdata"/><Relationship Id="rId10" Type="http://schemas.openxmlformats.org/officeDocument/2006/relationships/slide" Target="slides/slide3.xml"/><Relationship Id="rId32" Type="http://schemas.openxmlformats.org/officeDocument/2006/relationships/font" Target="fonts/Roboto-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11-20T21:55:30.492">
    <p:pos x="6000" y="0"/>
    <p:text>Different font colors between slides 4 and 5, I just noticed
intended?</p:text>
  </p:cm>
  <p:cm authorId="0" idx="2" dt="2018-11-20T21:51:20.517">
    <p:pos x="6000" y="100"/>
    <p:text>I think I changed the font colors to a light gray I think when I first drafted slide 5, which is why it exists. I just noticed it, so I thought I should bring it up.</p:text>
  </p:cm>
  <p:cm authorId="0" idx="3" dt="2018-11-20T21:52:13.569">
    <p:pos x="6000" y="200"/>
    <p:text>actually, it's fine as is, sry</p:text>
  </p:cm>
  <p:cm authorId="1" idx="1" dt="2018-11-20T21:55:30.492">
    <p:pos x="6000" y="300"/>
    <p:text>Ah, I see it now. I like the darker headings on this one and the lighter on the next. Thanks for updating it</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2" dt="2018-11-23T00:45:16.183">
    <p:pos x="2938" y="2206"/>
    <p:text>Start with the big problem, then move to the rest</p:text>
  </p:cm>
  <p:cm authorId="0" idx="4" dt="2018-11-23T00:45:16.183">
    <p:pos x="2938" y="2306"/>
    <p:text>Another big problem we forgot to mention is that they spend to much time, as an organization, tracking these projects. We may want to include it next time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3" dt="2018-11-21T00:17:09.702">
    <p:pos x="196" y="604"/>
    <p:text>Emphasize % as "worst case" without mitigation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46be5334eb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6be5334eb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[Colton]</a:t>
            </a:r>
            <a:endParaRPr/>
          </a:p>
          <a:p>
            <a:pPr indent="0" lvl="0" marL="0" rtl="0" algn="l">
              <a:spcBef>
                <a:spcPts val="0"/>
              </a:spcBef>
              <a:spcAft>
                <a:spcPts val="0"/>
              </a:spcAft>
              <a:buNone/>
            </a:pPr>
            <a:r>
              <a:rPr lang="en"/>
              <a:t>15 seconds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Questions for presentation:</a:t>
            </a:r>
            <a:endParaRPr/>
          </a:p>
          <a:p>
            <a:pPr indent="-298450" lvl="0" marL="457200" rtl="0" algn="l">
              <a:spcBef>
                <a:spcPts val="0"/>
              </a:spcBef>
              <a:spcAft>
                <a:spcPts val="0"/>
              </a:spcAft>
              <a:buSzPts val="1100"/>
              <a:buAutoNum type="arabicParenR"/>
            </a:pPr>
            <a:r>
              <a:rPr lang="en"/>
              <a:t>Gantt chart, show to end of project or is current fine? Or have another with a much bigger view of project with just milestones, then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6be3d28f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6be3d28f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[Jasque]</a:t>
            </a:r>
            <a:endParaRPr/>
          </a:p>
          <a:p>
            <a:pPr indent="0" lvl="0" marL="0" rtl="0" algn="l">
              <a:spcBef>
                <a:spcPts val="0"/>
              </a:spcBef>
              <a:spcAft>
                <a:spcPts val="0"/>
              </a:spcAft>
              <a:buNone/>
            </a:pPr>
            <a:r>
              <a:rPr lang="en"/>
              <a:t>As a &lt;user type&gt;, I want &lt;some goal&gt; so that &lt;some reason&gt;</a:t>
            </a:r>
            <a:endParaRPr/>
          </a:p>
          <a:p>
            <a:pPr indent="-381000" lvl="0" marL="457200" rtl="0" algn="l">
              <a:lnSpc>
                <a:spcPct val="115000"/>
              </a:lnSpc>
              <a:spcBef>
                <a:spcPts val="0"/>
              </a:spcBef>
              <a:spcAft>
                <a:spcPts val="0"/>
              </a:spcAft>
              <a:buClr>
                <a:schemeClr val="dk2"/>
              </a:buClr>
              <a:buSzPts val="2400"/>
              <a:buChar char="●"/>
            </a:pPr>
            <a:r>
              <a:rPr lang="en" sz="2400">
                <a:solidFill>
                  <a:schemeClr val="dk2"/>
                </a:solidFill>
                <a:highlight>
                  <a:schemeClr val="lt1"/>
                </a:highlight>
              </a:rPr>
              <a:t>it can be approved and edited by the CPCESU</a:t>
            </a:r>
            <a:endParaRPr sz="2400">
              <a:solidFill>
                <a:schemeClr val="dk2"/>
              </a:solidFill>
              <a:highlight>
                <a:schemeClr val="lt1"/>
              </a:highlight>
            </a:endParaRPr>
          </a:p>
          <a:p>
            <a:pPr indent="-381000" lvl="0" marL="457200" rtl="0" algn="l">
              <a:lnSpc>
                <a:spcPct val="115000"/>
              </a:lnSpc>
              <a:spcBef>
                <a:spcPts val="0"/>
              </a:spcBef>
              <a:spcAft>
                <a:spcPts val="0"/>
              </a:spcAft>
              <a:buClr>
                <a:schemeClr val="dk2"/>
              </a:buClr>
              <a:buSzPts val="2400"/>
              <a:buChar char="●"/>
            </a:pPr>
            <a:r>
              <a:rPr lang="en" sz="2400">
                <a:solidFill>
                  <a:schemeClr val="dk2"/>
                </a:solidFill>
                <a:highlight>
                  <a:schemeClr val="lt1"/>
                </a:highlight>
              </a:rPr>
              <a:t>I can find research that I am interested in</a:t>
            </a:r>
            <a:endParaRPr sz="2400">
              <a:solidFill>
                <a:schemeClr val="dk2"/>
              </a:solidFill>
              <a:highlight>
                <a:schemeClr val="lt1"/>
              </a:highlight>
            </a:endParaRPr>
          </a:p>
          <a:p>
            <a:pPr indent="-381000" lvl="0" marL="457200" rtl="0" algn="l">
              <a:lnSpc>
                <a:spcPct val="115000"/>
              </a:lnSpc>
              <a:spcBef>
                <a:spcPts val="0"/>
              </a:spcBef>
              <a:spcAft>
                <a:spcPts val="0"/>
              </a:spcAft>
              <a:buClr>
                <a:schemeClr val="dk2"/>
              </a:buClr>
              <a:buSzPts val="2400"/>
              <a:buChar char="●"/>
            </a:pPr>
            <a:r>
              <a:rPr lang="en" sz="2400">
                <a:solidFill>
                  <a:schemeClr val="dk2"/>
                </a:solidFill>
                <a:highlight>
                  <a:schemeClr val="lt1"/>
                </a:highlight>
              </a:rPr>
              <a:t>I can get involved with it</a:t>
            </a:r>
            <a:endParaRPr sz="2400">
              <a:solidFill>
                <a:schemeClr val="dk2"/>
              </a:solidFill>
              <a:highlight>
                <a:schemeClr val="lt1"/>
              </a:highlight>
            </a:endParaRPr>
          </a:p>
          <a:p>
            <a:pPr indent="0" lvl="0" marL="0" rtl="0" algn="l">
              <a:spcBef>
                <a:spcPts val="16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46be5334eb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6be5334eb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2"/>
                </a:solidFill>
                <a:highlight>
                  <a:schemeClr val="lt1"/>
                </a:highlight>
                <a:latin typeface="Roboto"/>
                <a:ea typeface="Roboto"/>
                <a:cs typeface="Roboto"/>
                <a:sym typeface="Roboto"/>
              </a:rPr>
              <a:t>Data that is to be placed into the forms of the CPCESU Project Management System shall have to pass various parameters, </a:t>
            </a:r>
            <a:r>
              <a:rPr lang="en" sz="2400" u="sng">
                <a:solidFill>
                  <a:schemeClr val="dk2"/>
                </a:solidFill>
                <a:highlight>
                  <a:schemeClr val="lt1"/>
                </a:highlight>
                <a:latin typeface="Roboto"/>
                <a:ea typeface="Roboto"/>
                <a:cs typeface="Roboto"/>
                <a:sym typeface="Roboto"/>
              </a:rPr>
              <a:t>as defined in following sections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6be5334eb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6be5334eb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[Jasque]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Secure benchmark no high risk and low # of low risk</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6be5334eb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6be5334eb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[Jasque]</a:t>
            </a:r>
            <a:endParaRPr>
              <a:solidFill>
                <a:schemeClr val="dk1"/>
              </a:solidFill>
            </a:endParaRPr>
          </a:p>
          <a:p>
            <a:pPr indent="-381000" lvl="0" marL="457200" rtl="0" algn="l">
              <a:lnSpc>
                <a:spcPct val="115000"/>
              </a:lnSpc>
              <a:spcBef>
                <a:spcPts val="1000"/>
              </a:spcBef>
              <a:spcAft>
                <a:spcPts val="1600"/>
              </a:spcAft>
              <a:buClr>
                <a:schemeClr val="dk2"/>
              </a:buClr>
              <a:buSzPts val="2400"/>
              <a:buFont typeface="Roboto"/>
              <a:buChar char="●"/>
            </a:pPr>
            <a:r>
              <a:rPr lang="en" sz="2400">
                <a:solidFill>
                  <a:schemeClr val="dk2"/>
                </a:solidFill>
                <a:highlight>
                  <a:schemeClr val="lt1"/>
                </a:highlight>
                <a:latin typeface="Roboto"/>
                <a:ea typeface="Roboto"/>
                <a:cs typeface="Roboto"/>
                <a:sym typeface="Roboto"/>
              </a:rPr>
              <a:t>Federal computers</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6be3d28f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6be3d28f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[Jasque]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46d4dd630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46d4dd630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[Jasque]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46d4dd630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46d4dd630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[Jasque]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46be5334eb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6be5334eb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[Remy]</a:t>
            </a:r>
            <a:endParaRPr/>
          </a:p>
          <a:p>
            <a:pPr indent="0" lvl="0" marL="0" rtl="0" algn="l">
              <a:spcBef>
                <a:spcPts val="0"/>
              </a:spcBef>
              <a:spcAft>
                <a:spcPts val="0"/>
              </a:spcAft>
              <a:buNone/>
            </a:pPr>
            <a:r>
              <a:rPr lang="en"/>
              <a:t>2 minutes tops - probably 1 minute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With requirements and ou</a:t>
            </a:r>
            <a:r>
              <a:rPr lang="en"/>
              <a:t>r tech feasibility</a:t>
            </a:r>
            <a:r>
              <a:rPr lang="en"/>
              <a:t>, we have also gathered some risks</a:t>
            </a:r>
            <a:endParaRPr/>
          </a:p>
          <a:p>
            <a:pPr indent="0" lvl="0" marL="0" rtl="0" algn="l">
              <a:spcBef>
                <a:spcPts val="0"/>
              </a:spcBef>
              <a:spcAft>
                <a:spcPts val="0"/>
              </a:spcAft>
              <a:buNone/>
            </a:pPr>
            <a:r>
              <a:rPr lang="en"/>
              <a:t>= The first is that curve is too high - 25% The potential impact = high → if this happens, our solution is not intuitive and our client may reve</a:t>
            </a:r>
            <a:r>
              <a:rPr lang="en"/>
              <a:t>rt back.</a:t>
            </a:r>
            <a:endParaRPr/>
          </a:p>
          <a:p>
            <a:pPr indent="0" lvl="0" marL="0" rtl="0" algn="l">
              <a:spcBef>
                <a:spcPts val="0"/>
              </a:spcBef>
              <a:spcAft>
                <a:spcPts val="0"/>
              </a:spcAft>
              <a:buNone/>
            </a:pPr>
            <a:r>
              <a:rPr lang="en"/>
              <a:t>== Use </a:t>
            </a:r>
            <a:r>
              <a:rPr lang="en"/>
              <a:t>continuous</a:t>
            </a:r>
            <a:r>
              <a:rPr lang="en"/>
              <a:t> integration and </a:t>
            </a:r>
            <a:r>
              <a:rPr lang="en"/>
              <a:t>continuous</a:t>
            </a:r>
            <a:r>
              <a:rPr lang="en"/>
              <a:t> delivery -&gt; constantly release new versions </a:t>
            </a:r>
            <a:endParaRPr/>
          </a:p>
          <a:p>
            <a:pPr indent="0" lvl="0" marL="0" rtl="0" algn="l">
              <a:spcBef>
                <a:spcPts val="0"/>
              </a:spcBef>
              <a:spcAft>
                <a:spcPts val="0"/>
              </a:spcAft>
              <a:buNone/>
            </a:pPr>
            <a:r>
              <a:rPr lang="en"/>
              <a:t>== Get feedback with early prototypes</a:t>
            </a:r>
            <a:endParaRPr/>
          </a:p>
          <a:p>
            <a:pPr indent="0" lvl="0" marL="0" rtl="0" algn="l">
              <a:spcBef>
                <a:spcPts val="0"/>
              </a:spcBef>
              <a:spcAft>
                <a:spcPts val="0"/>
              </a:spcAft>
              <a:buNone/>
            </a:pPr>
            <a:r>
              <a:rPr lang="en"/>
              <a:t>= Next, common issue in software engineering is unknown or overlooked requirements - 10% - impact mid to high depending on the requirement level</a:t>
            </a:r>
            <a:endParaRPr/>
          </a:p>
          <a:p>
            <a:pPr indent="0" lvl="0" marL="0" rtl="0" algn="l">
              <a:spcBef>
                <a:spcPts val="0"/>
              </a:spcBef>
              <a:spcAft>
                <a:spcPts val="0"/>
              </a:spcAft>
              <a:buNone/>
            </a:pPr>
            <a:r>
              <a:rPr lang="en"/>
              <a:t>== Procedures to modify the Software Requirements Specifications after it is signed</a:t>
            </a:r>
            <a:endParaRPr/>
          </a:p>
          <a:p>
            <a:pPr indent="0" lvl="0" marL="0" rtl="0" algn="l">
              <a:spcBef>
                <a:spcPts val="0"/>
              </a:spcBef>
              <a:spcAft>
                <a:spcPts val="0"/>
              </a:spcAft>
              <a:buNone/>
            </a:pPr>
            <a:r>
              <a:rPr lang="en"/>
              <a:t>= Lastly, web app, can have security breach - 5% - mid to high → overcome with security </a:t>
            </a:r>
            <a:r>
              <a:rPr lang="en"/>
              <a:t>testing</a:t>
            </a:r>
            <a:endParaRPr/>
          </a:p>
          <a:p>
            <a:pPr indent="0" lvl="0" marL="0" rtl="0" algn="l">
              <a:spcBef>
                <a:spcPts val="0"/>
              </a:spcBef>
              <a:spcAft>
                <a:spcPts val="0"/>
              </a:spcAft>
              <a:buNone/>
            </a:pPr>
            <a:r>
              <a:rPr lang="en"/>
              <a:t>&lt;End&gt;</a:t>
            </a:r>
            <a:endParaRPr/>
          </a:p>
          <a:p>
            <a:pPr indent="0" lvl="0" marL="457200" rtl="0" algn="l">
              <a:lnSpc>
                <a:spcPct val="115000"/>
              </a:lnSpc>
              <a:spcBef>
                <a:spcPts val="0"/>
              </a:spcBef>
              <a:spcAft>
                <a:spcPts val="160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6be5334eb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6be5334eb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[Remy]</a:t>
            </a:r>
            <a:endParaRPr/>
          </a:p>
          <a:p>
            <a:pPr indent="0" lvl="0" marL="0" rtl="0" algn="l">
              <a:spcBef>
                <a:spcPts val="0"/>
              </a:spcBef>
              <a:spcAft>
                <a:spcPts val="0"/>
              </a:spcAft>
              <a:buNone/>
            </a:pPr>
            <a:r>
              <a:rPr lang="en"/>
              <a:t>1 minute to 1:30</a:t>
            </a:r>
            <a:endParaRPr/>
          </a:p>
          <a:p>
            <a:pPr indent="0" lvl="0" marL="0" rtl="0" algn="l">
              <a:spcBef>
                <a:spcPts val="0"/>
              </a:spcBef>
              <a:spcAft>
                <a:spcPts val="0"/>
              </a:spcAft>
              <a:buNone/>
            </a:pPr>
            <a:r>
              <a:rPr lang="en"/>
              <a:t>= in red → this week</a:t>
            </a:r>
            <a:endParaRPr/>
          </a:p>
          <a:p>
            <a:pPr indent="0" lvl="0" marL="0" rtl="0" algn="l">
              <a:spcBef>
                <a:spcPts val="0"/>
              </a:spcBef>
              <a:spcAft>
                <a:spcPts val="0"/>
              </a:spcAft>
              <a:buNone/>
            </a:pPr>
            <a:r>
              <a:rPr lang="en"/>
              <a:t>= in yellow → personal milestones</a:t>
            </a:r>
            <a:endParaRPr/>
          </a:p>
          <a:p>
            <a:pPr indent="0" lvl="0" marL="0" rtl="0" algn="l">
              <a:spcBef>
                <a:spcPts val="0"/>
              </a:spcBef>
              <a:spcAft>
                <a:spcPts val="0"/>
              </a:spcAft>
              <a:buNone/>
            </a:pPr>
            <a:r>
              <a:rPr lang="en"/>
              <a:t>= on the left → are the previous previous tasks, completed in grey</a:t>
            </a:r>
            <a:endParaRPr/>
          </a:p>
          <a:p>
            <a:pPr indent="0" lvl="0" marL="0" rtl="0" algn="l">
              <a:spcBef>
                <a:spcPts val="0"/>
              </a:spcBef>
              <a:spcAft>
                <a:spcPts val="0"/>
              </a:spcAft>
              <a:buNone/>
            </a:pPr>
            <a:r>
              <a:rPr lang="en"/>
              <a:t>= in the middle → in green, are the assignments we are currently working on</a:t>
            </a:r>
            <a:endParaRPr/>
          </a:p>
          <a:p>
            <a:pPr indent="0" lvl="0" marL="0" rtl="0" algn="l">
              <a:spcBef>
                <a:spcPts val="0"/>
              </a:spcBef>
              <a:spcAft>
                <a:spcPts val="0"/>
              </a:spcAft>
              <a:buNone/>
            </a:pPr>
            <a:r>
              <a:rPr lang="en"/>
              <a:t>= on the right → are the future tasks.</a:t>
            </a:r>
            <a:endParaRPr/>
          </a:p>
          <a:p>
            <a:pPr indent="0" lvl="0" marL="0" rtl="0" algn="l">
              <a:spcBef>
                <a:spcPts val="0"/>
              </a:spcBef>
              <a:spcAft>
                <a:spcPts val="0"/>
              </a:spcAft>
              <a:buNone/>
            </a:pPr>
            <a:r>
              <a:rPr lang="en"/>
              <a:t>== in blue, are planned sprint items</a:t>
            </a:r>
            <a:endParaRPr/>
          </a:p>
          <a:p>
            <a:pPr indent="0" lvl="0" marL="0" rtl="0" algn="l">
              <a:spcBef>
                <a:spcPts val="0"/>
              </a:spcBef>
              <a:spcAft>
                <a:spcPts val="0"/>
              </a:spcAft>
              <a:buNone/>
            </a:pPr>
            <a:r>
              <a:rPr lang="en"/>
              <a:t>== in purple, are future capstone assignments</a:t>
            </a:r>
            <a:endParaRPr/>
          </a:p>
          <a:p>
            <a:pPr indent="0" lvl="0" marL="0" rtl="0" algn="l">
              <a:spcBef>
                <a:spcPts val="0"/>
              </a:spcBef>
              <a:spcAft>
                <a:spcPts val="0"/>
              </a:spcAft>
              <a:buNone/>
            </a:pPr>
            <a:r>
              <a:rPr lang="en"/>
              <a:t>&lt;end&gt;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Gantt chart</a:t>
            </a:r>
            <a:endParaRPr/>
          </a:p>
          <a:p>
            <a:pPr indent="0" lvl="0" marL="0" rtl="0" algn="l">
              <a:spcBef>
                <a:spcPts val="0"/>
              </a:spcBef>
              <a:spcAft>
                <a:spcPts val="0"/>
              </a:spcAft>
              <a:buNone/>
            </a:pPr>
            <a:r>
              <a:rPr lang="en"/>
              <a:t>Explain the chart better, resize the chart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Change color, red bad,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Use red to indicate maybe a problem atm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Color green where we are</a:t>
            </a:r>
            <a:endParaRPr/>
          </a:p>
          <a:p>
            <a:pPr indent="0" lvl="0" marL="0" rtl="0" algn="l">
              <a:spcBef>
                <a:spcPts val="0"/>
              </a:spcBef>
              <a:spcAft>
                <a:spcPts val="0"/>
              </a:spcAft>
              <a:buNone/>
            </a:pPr>
            <a:r>
              <a:rPr lang="en"/>
              <a:t>Yellow what we are doing</a:t>
            </a:r>
            <a:endParaRPr/>
          </a:p>
          <a:p>
            <a:pPr indent="0" lvl="0" marL="0" rtl="0" algn="l">
              <a:spcBef>
                <a:spcPts val="0"/>
              </a:spcBef>
              <a:spcAft>
                <a:spcPts val="0"/>
              </a:spcAft>
              <a:buNone/>
            </a:pPr>
            <a:r>
              <a:rPr lang="en"/>
              <a:t>Grey, yet to do</a:t>
            </a:r>
            <a:endParaRPr/>
          </a:p>
          <a:p>
            <a:pPr indent="0" lvl="0" marL="0" rtl="0" algn="l">
              <a:spcBef>
                <a:spcPts val="0"/>
              </a:spcBef>
              <a:spcAft>
                <a:spcPts val="0"/>
              </a:spcAft>
              <a:buNone/>
            </a:pPr>
            <a:r>
              <a:rPr lang="en"/>
              <a:t>Red for dead/late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col, duration, start, end, not useful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46be5334eb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46be5334eb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[Colton]</a:t>
            </a:r>
            <a:endParaRPr>
              <a:solidFill>
                <a:schemeClr val="dk1"/>
              </a:solidFill>
            </a:endParaRPr>
          </a:p>
          <a:p>
            <a:pPr indent="0" lvl="0" marL="0" rtl="0" algn="l">
              <a:spcBef>
                <a:spcPts val="0"/>
              </a:spcBef>
              <a:spcAft>
                <a:spcPts val="0"/>
              </a:spcAft>
              <a:buNone/>
            </a:pPr>
            <a:r>
              <a:rPr lang="en">
                <a:solidFill>
                  <a:schemeClr val="dk1"/>
                </a:solidFill>
              </a:rPr>
              <a:t>This can be rolled out to other CPCESU’s as they also have this same problem</a:t>
            </a:r>
            <a:endParaRPr>
              <a:solidFill>
                <a:schemeClr val="dk1"/>
              </a:solidFill>
            </a:endParaRPr>
          </a:p>
          <a:p>
            <a:pPr indent="0" lvl="0" marL="0" rtl="0" algn="l">
              <a:spcBef>
                <a:spcPts val="0"/>
              </a:spcBef>
              <a:spcAft>
                <a:spcPts val="0"/>
              </a:spcAft>
              <a:buNone/>
            </a:pPr>
            <a:r>
              <a:rPr lang="en">
                <a:solidFill>
                  <a:schemeClr val="dk1"/>
                </a:solidFill>
              </a:rPr>
              <a:t>1:30</a:t>
            </a:r>
            <a:endParaRPr>
              <a:solidFill>
                <a:schemeClr val="dk1"/>
              </a:solidFill>
            </a:endParaRPr>
          </a:p>
          <a:p>
            <a:pPr indent="-298450" lvl="0" marL="457200" rtl="0" algn="l">
              <a:spcBef>
                <a:spcPts val="0"/>
              </a:spcBef>
              <a:spcAft>
                <a:spcPts val="0"/>
              </a:spcAft>
              <a:buClr>
                <a:srgbClr val="FF0000"/>
              </a:buClr>
              <a:buSzPts val="1100"/>
              <a:buChar char="-"/>
            </a:pPr>
            <a:r>
              <a:rPr lang="en">
                <a:solidFill>
                  <a:srgbClr val="FF0000"/>
                </a:solidFill>
              </a:rPr>
              <a:t>Take opposite of intro, funnel out from solution, problem, cpcesu, to world impact</a:t>
            </a:r>
            <a:endParaRPr>
              <a:solidFill>
                <a:srgbClr val="FF0000"/>
              </a:solidFill>
            </a:endParaRPr>
          </a:p>
          <a:p>
            <a:pPr indent="-298450" lvl="0" marL="457200" rtl="0" algn="l">
              <a:spcBef>
                <a:spcPts val="0"/>
              </a:spcBef>
              <a:spcAft>
                <a:spcPts val="0"/>
              </a:spcAft>
              <a:buClr>
                <a:srgbClr val="FF0000"/>
              </a:buClr>
              <a:buSzPts val="1100"/>
              <a:buChar char="-"/>
            </a:pPr>
            <a:r>
              <a:rPr lang="en">
                <a:solidFill>
                  <a:srgbClr val="FF0000"/>
                </a:solidFill>
              </a:rPr>
              <a:t>This may become national system</a:t>
            </a:r>
            <a:endParaRPr>
              <a:solidFill>
                <a:srgbClr val="FF0000"/>
              </a:solidFill>
            </a:endParaRPr>
          </a:p>
          <a:p>
            <a:pPr indent="-298450" lvl="0" marL="457200" rtl="0" algn="l">
              <a:spcBef>
                <a:spcPts val="0"/>
              </a:spcBef>
              <a:spcAft>
                <a:spcPts val="0"/>
              </a:spcAft>
              <a:buClr>
                <a:srgbClr val="FF0000"/>
              </a:buClr>
              <a:buSzPts val="1100"/>
              <a:buChar char="-"/>
            </a:pPr>
            <a:r>
              <a:rPr lang="en">
                <a:solidFill>
                  <a:srgbClr val="FF0000"/>
                </a:solidFill>
              </a:rPr>
              <a:t>So as ECOders, we’re gonna provide the CPCESU with the ability to work on things that matter, such as project statistics, and predictions to help them with future projects. They shouldn’t be wasting their time on scouring an ad hoc database.</a:t>
            </a:r>
            <a:endParaRPr>
              <a:solidFill>
                <a:srgbClr val="FF0000"/>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rgbClr val="FF0000"/>
              </a:buClr>
              <a:buSzPts val="1100"/>
              <a:buChar char="-"/>
            </a:pPr>
            <a:r>
              <a:rPr lang="en">
                <a:solidFill>
                  <a:srgbClr val="FF0000"/>
                </a:solidFill>
              </a:rPr>
              <a:t>Project management system</a:t>
            </a:r>
            <a:endParaRPr>
              <a:solidFill>
                <a:srgbClr val="FF0000"/>
              </a:solidFill>
            </a:endParaRPr>
          </a:p>
          <a:p>
            <a:pPr indent="-298450" lvl="1" marL="914400" rtl="0" algn="l">
              <a:spcBef>
                <a:spcPts val="0"/>
              </a:spcBef>
              <a:spcAft>
                <a:spcPts val="0"/>
              </a:spcAft>
              <a:buClr>
                <a:srgbClr val="FF0000"/>
              </a:buClr>
              <a:buSzPts val="1100"/>
              <a:buChar char="-"/>
            </a:pPr>
            <a:r>
              <a:rPr lang="en">
                <a:solidFill>
                  <a:srgbClr val="FF0000"/>
                </a:solidFill>
              </a:rPr>
              <a:t>Project reporting, querying, and statistics</a:t>
            </a:r>
            <a:endParaRPr>
              <a:solidFill>
                <a:srgbClr val="FF0000"/>
              </a:solidFill>
            </a:endParaRPr>
          </a:p>
          <a:p>
            <a:pPr indent="-298450" lvl="1" marL="914400" rtl="0" algn="l">
              <a:spcBef>
                <a:spcPts val="0"/>
              </a:spcBef>
              <a:spcAft>
                <a:spcPts val="0"/>
              </a:spcAft>
              <a:buClr>
                <a:srgbClr val="FF0000"/>
              </a:buClr>
              <a:buSzPts val="1100"/>
              <a:buChar char="-"/>
            </a:pPr>
            <a:r>
              <a:rPr lang="en">
                <a:solidFill>
                  <a:srgbClr val="FF0000"/>
                </a:solidFill>
              </a:rPr>
              <a:t>Reduce paper waste</a:t>
            </a:r>
            <a:endParaRPr>
              <a:solidFill>
                <a:srgbClr val="FF0000"/>
              </a:solidFill>
            </a:endParaRPr>
          </a:p>
          <a:p>
            <a:pPr indent="-298450" lvl="0" marL="457200" rtl="0" algn="l">
              <a:spcBef>
                <a:spcPts val="0"/>
              </a:spcBef>
              <a:spcAft>
                <a:spcPts val="0"/>
              </a:spcAft>
              <a:buClr>
                <a:srgbClr val="FF0000"/>
              </a:buClr>
              <a:buSzPts val="1100"/>
              <a:buChar char="-"/>
            </a:pPr>
            <a:r>
              <a:rPr lang="en">
                <a:solidFill>
                  <a:srgbClr val="FF0000"/>
                </a:solidFill>
              </a:rPr>
              <a:t>Decrease lost work hours</a:t>
            </a:r>
            <a:endParaRPr>
              <a:solidFill>
                <a:srgbClr val="FF0000"/>
              </a:solidFill>
            </a:endParaRPr>
          </a:p>
          <a:p>
            <a:pPr indent="-298450" lvl="1" marL="914400" rtl="0" algn="l">
              <a:spcBef>
                <a:spcPts val="0"/>
              </a:spcBef>
              <a:spcAft>
                <a:spcPts val="0"/>
              </a:spcAft>
              <a:buClr>
                <a:srgbClr val="FF0000"/>
              </a:buClr>
              <a:buSzPts val="1100"/>
              <a:buChar char="-"/>
            </a:pPr>
            <a:r>
              <a:rPr lang="en">
                <a:solidFill>
                  <a:srgbClr val="FF0000"/>
                </a:solidFill>
              </a:rPr>
              <a:t>Uniformed system and processes</a:t>
            </a:r>
            <a:endParaRPr>
              <a:solidFill>
                <a:srgbClr val="FF0000"/>
              </a:solidFill>
            </a:endParaRPr>
          </a:p>
          <a:p>
            <a:pPr indent="-298450" lvl="1" marL="914400" rtl="0" algn="l">
              <a:spcBef>
                <a:spcPts val="0"/>
              </a:spcBef>
              <a:spcAft>
                <a:spcPts val="0"/>
              </a:spcAft>
              <a:buClr>
                <a:srgbClr val="FF0000"/>
              </a:buClr>
              <a:buSzPts val="1100"/>
              <a:buChar char="-"/>
            </a:pPr>
            <a:r>
              <a:rPr lang="en">
                <a:solidFill>
                  <a:srgbClr val="FF0000"/>
                </a:solidFill>
              </a:rPr>
              <a:t>Validation of data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46be5334eb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46be5334eb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en" sz="1200">
                <a:solidFill>
                  <a:schemeClr val="dk1"/>
                </a:solidFill>
                <a:latin typeface="Roboto"/>
                <a:ea typeface="Roboto"/>
                <a:cs typeface="Roboto"/>
                <a:sym typeface="Roboto"/>
              </a:rPr>
              <a:t>[Colton]</a:t>
            </a:r>
            <a:endParaRPr sz="1200">
              <a:solidFill>
                <a:schemeClr val="dk1"/>
              </a:solidFill>
              <a:latin typeface="Roboto"/>
              <a:ea typeface="Roboto"/>
              <a:cs typeface="Roboto"/>
              <a:sym typeface="Roboto"/>
            </a:endParaRPr>
          </a:p>
          <a:p>
            <a:pPr indent="0" lvl="0" marL="0" rtl="0" algn="l">
              <a:lnSpc>
                <a:spcPct val="107916"/>
              </a:lnSpc>
              <a:spcBef>
                <a:spcPts val="800"/>
              </a:spcBef>
              <a:spcAft>
                <a:spcPts val="0"/>
              </a:spcAft>
              <a:buNone/>
            </a:pPr>
            <a:r>
              <a:rPr lang="en" sz="1200">
                <a:solidFill>
                  <a:schemeClr val="dk1"/>
                </a:solidFill>
                <a:latin typeface="Roboto"/>
                <a:ea typeface="Roboto"/>
                <a:cs typeface="Roboto"/>
                <a:sym typeface="Roboto"/>
              </a:rPr>
              <a:t>30 seconds</a:t>
            </a:r>
            <a:endParaRPr sz="1200">
              <a:solidFill>
                <a:schemeClr val="dk1"/>
              </a:solidFill>
              <a:latin typeface="Roboto"/>
              <a:ea typeface="Roboto"/>
              <a:cs typeface="Roboto"/>
              <a:sym typeface="Roboto"/>
            </a:endParaRPr>
          </a:p>
          <a:p>
            <a:pPr indent="-342900" lvl="0" marL="457200" rtl="0" algn="l">
              <a:lnSpc>
                <a:spcPct val="107916"/>
              </a:lnSpc>
              <a:spcBef>
                <a:spcPts val="800"/>
              </a:spcBef>
              <a:spcAft>
                <a:spcPts val="0"/>
              </a:spcAft>
              <a:buClr>
                <a:schemeClr val="dk1"/>
              </a:buClr>
              <a:buSzPts val="1800"/>
              <a:buFont typeface="Roboto"/>
              <a:buChar char="-"/>
            </a:pPr>
            <a:r>
              <a:rPr lang="en" sz="1800">
                <a:solidFill>
                  <a:schemeClr val="dk1"/>
                </a:solidFill>
                <a:latin typeface="Roboto"/>
                <a:ea typeface="Roboto"/>
                <a:cs typeface="Roboto"/>
                <a:sym typeface="Roboto"/>
              </a:rPr>
              <a:t>Hook/</a:t>
            </a:r>
            <a:r>
              <a:rPr lang="en" sz="1800">
                <a:solidFill>
                  <a:schemeClr val="dk1"/>
                </a:solidFill>
                <a:latin typeface="Roboto"/>
                <a:ea typeface="Roboto"/>
                <a:cs typeface="Roboto"/>
                <a:sym typeface="Roboto"/>
              </a:rPr>
              <a:t>Big picture</a:t>
            </a:r>
            <a:endParaRPr b="1" sz="1800">
              <a:solidFill>
                <a:schemeClr val="dk1"/>
              </a:solidFill>
              <a:latin typeface="Roboto"/>
              <a:ea typeface="Roboto"/>
              <a:cs typeface="Roboto"/>
              <a:sym typeface="Roboto"/>
            </a:endParaRPr>
          </a:p>
          <a:p>
            <a:pPr indent="0" lvl="0" marL="457200" rtl="0" algn="l">
              <a:lnSpc>
                <a:spcPct val="107916"/>
              </a:lnSpc>
              <a:spcBef>
                <a:spcPts val="800"/>
              </a:spcBef>
              <a:spcAft>
                <a:spcPts val="0"/>
              </a:spcAft>
              <a:buNone/>
            </a:pPr>
            <a:r>
              <a:rPr lang="en" sz="1400">
                <a:solidFill>
                  <a:schemeClr val="dk1"/>
                </a:solidFill>
                <a:latin typeface="Roboto"/>
                <a:ea typeface="Roboto"/>
                <a:cs typeface="Roboto"/>
                <a:sym typeface="Roboto"/>
              </a:rPr>
              <a:t>Nature is very important part of who we are as humans. It is our foundational responsibility to be stewards of mother nature. This planet is our home...</a:t>
            </a:r>
            <a:endParaRPr sz="1400">
              <a:solidFill>
                <a:schemeClr val="dk1"/>
              </a:solidFill>
              <a:latin typeface="Roboto"/>
              <a:ea typeface="Roboto"/>
              <a:cs typeface="Roboto"/>
              <a:sym typeface="Roboto"/>
            </a:endParaRPr>
          </a:p>
          <a:p>
            <a:pPr indent="-342900" lvl="0" marL="457200" rtl="0" algn="l">
              <a:lnSpc>
                <a:spcPct val="107916"/>
              </a:lnSpc>
              <a:spcBef>
                <a:spcPts val="800"/>
              </a:spcBef>
              <a:spcAft>
                <a:spcPts val="0"/>
              </a:spcAft>
              <a:buClr>
                <a:schemeClr val="dk1"/>
              </a:buClr>
              <a:buSzPts val="1800"/>
              <a:buFont typeface="Roboto"/>
              <a:buChar char="-"/>
            </a:pPr>
            <a:r>
              <a:rPr lang="en" sz="1800">
                <a:solidFill>
                  <a:schemeClr val="dk1"/>
                </a:solidFill>
                <a:latin typeface="Roboto"/>
                <a:ea typeface="Roboto"/>
                <a:cs typeface="Roboto"/>
                <a:sym typeface="Roboto"/>
              </a:rPr>
              <a:t>CPCESU</a:t>
            </a:r>
            <a:endParaRPr sz="1800">
              <a:solidFill>
                <a:schemeClr val="dk1"/>
              </a:solidFill>
              <a:latin typeface="Roboto"/>
              <a:ea typeface="Roboto"/>
              <a:cs typeface="Roboto"/>
              <a:sym typeface="Roboto"/>
            </a:endParaRPr>
          </a:p>
          <a:p>
            <a:pPr indent="0" lvl="0" marL="0" rtl="0" algn="l">
              <a:lnSpc>
                <a:spcPct val="107916"/>
              </a:lnSpc>
              <a:spcBef>
                <a:spcPts val="800"/>
              </a:spcBef>
              <a:spcAft>
                <a:spcPts val="0"/>
              </a:spcAft>
              <a:buNone/>
            </a:pPr>
            <a:r>
              <a:rPr lang="en" sz="1000">
                <a:solidFill>
                  <a:schemeClr val="dk1"/>
                </a:solidFill>
                <a:latin typeface="Roboto"/>
                <a:ea typeface="Roboto"/>
                <a:cs typeface="Roboto"/>
                <a:sym typeface="Roboto"/>
              </a:rPr>
              <a:t>	</a:t>
            </a:r>
            <a:r>
              <a:rPr lang="en" sz="1400">
                <a:solidFill>
                  <a:schemeClr val="dk1"/>
                </a:solidFill>
                <a:latin typeface="Roboto"/>
                <a:ea typeface="Roboto"/>
                <a:cs typeface="Roboto"/>
                <a:sym typeface="Roboto"/>
              </a:rPr>
              <a:t>The Colorado plateau fosters this love  and stewardship by supporting and maintaining ecological projects across the SW. They act as an intermediary between various Federal and non federal agencies to provide project projection and statistics as well as maintain current projects with what they refer to as  ‘modifications’. </a:t>
            </a:r>
            <a:endParaRPr sz="1400">
              <a:solidFill>
                <a:schemeClr val="dk1"/>
              </a:solidFill>
              <a:latin typeface="Roboto"/>
              <a:ea typeface="Roboto"/>
              <a:cs typeface="Roboto"/>
              <a:sym typeface="Roboto"/>
            </a:endParaRPr>
          </a:p>
          <a:p>
            <a:pPr indent="-342900" lvl="0" marL="457200" rtl="0" algn="l">
              <a:lnSpc>
                <a:spcPct val="107916"/>
              </a:lnSpc>
              <a:spcBef>
                <a:spcPts val="800"/>
              </a:spcBef>
              <a:spcAft>
                <a:spcPts val="0"/>
              </a:spcAft>
              <a:buClr>
                <a:schemeClr val="dk1"/>
              </a:buClr>
              <a:buSzPts val="1800"/>
              <a:buFont typeface="Roboto"/>
              <a:buChar char="-"/>
            </a:pPr>
            <a:r>
              <a:rPr lang="en" sz="1800">
                <a:solidFill>
                  <a:schemeClr val="dk1"/>
                </a:solidFill>
                <a:latin typeface="Roboto"/>
                <a:ea typeface="Roboto"/>
                <a:cs typeface="Roboto"/>
                <a:sym typeface="Roboto"/>
              </a:rPr>
              <a:t>Specifics</a:t>
            </a:r>
            <a:endParaRPr sz="1800">
              <a:solidFill>
                <a:schemeClr val="dk1"/>
              </a:solidFill>
              <a:latin typeface="Roboto"/>
              <a:ea typeface="Roboto"/>
              <a:cs typeface="Roboto"/>
              <a:sym typeface="Roboto"/>
            </a:endParaRPr>
          </a:p>
          <a:p>
            <a:pPr indent="0" lvl="0" marL="0" rtl="0" algn="l">
              <a:lnSpc>
                <a:spcPct val="107916"/>
              </a:lnSpc>
              <a:spcBef>
                <a:spcPts val="800"/>
              </a:spcBef>
              <a:spcAft>
                <a:spcPts val="0"/>
              </a:spcAft>
              <a:buNone/>
            </a:pPr>
            <a:r>
              <a:rPr lang="en" sz="1000">
                <a:solidFill>
                  <a:schemeClr val="dk1"/>
                </a:solidFill>
                <a:latin typeface="Roboto"/>
                <a:ea typeface="Roboto"/>
                <a:cs typeface="Roboto"/>
                <a:sym typeface="Roboto"/>
              </a:rPr>
              <a:t>	</a:t>
            </a:r>
            <a:r>
              <a:rPr lang="en" sz="1400">
                <a:solidFill>
                  <a:schemeClr val="dk1"/>
                </a:solidFill>
                <a:latin typeface="Roboto"/>
                <a:ea typeface="Roboto"/>
                <a:cs typeface="Roboto"/>
                <a:sym typeface="Roboto"/>
              </a:rPr>
              <a:t>To do this, the Colorado Plateau gets dozens of project proposals, hundreds of modifications, and millions of dollars each year to </a:t>
            </a:r>
            <a:r>
              <a:rPr lang="en" sz="1400">
                <a:solidFill>
                  <a:schemeClr val="dk1"/>
                </a:solidFill>
                <a:highlight>
                  <a:srgbClr val="FFFF00"/>
                </a:highlight>
                <a:latin typeface="Roboto"/>
                <a:ea typeface="Roboto"/>
                <a:cs typeface="Roboto"/>
                <a:sym typeface="Roboto"/>
              </a:rPr>
              <a:t>setup, organize, fund, track, and archive </a:t>
            </a:r>
            <a:r>
              <a:rPr lang="en" sz="1400">
                <a:solidFill>
                  <a:schemeClr val="dk1"/>
                </a:solidFill>
                <a:latin typeface="Roboto"/>
                <a:ea typeface="Roboto"/>
                <a:cs typeface="Roboto"/>
                <a:sym typeface="Roboto"/>
              </a:rPr>
              <a:t>these  projects. </a:t>
            </a:r>
            <a:r>
              <a:rPr lang="en" sz="1400">
                <a:solidFill>
                  <a:schemeClr val="dk1"/>
                </a:solidFill>
                <a:latin typeface="Roboto"/>
                <a:ea typeface="Roboto"/>
                <a:cs typeface="Roboto"/>
                <a:sym typeface="Roboto"/>
              </a:rPr>
              <a:t>They accomplish this by utilizing data from past projects. Their current project management system is hindering their ability to work effectively. </a:t>
            </a:r>
            <a:endParaRPr sz="1400">
              <a:solidFill>
                <a:schemeClr val="dk1"/>
              </a:solidFill>
              <a:latin typeface="Roboto"/>
              <a:ea typeface="Roboto"/>
              <a:cs typeface="Roboto"/>
              <a:sym typeface="Roboto"/>
            </a:endParaRPr>
          </a:p>
          <a:p>
            <a:pPr indent="0" lvl="0" marL="0" rtl="0" algn="l">
              <a:lnSpc>
                <a:spcPct val="107916"/>
              </a:lnSpc>
              <a:spcBef>
                <a:spcPts val="800"/>
              </a:spcBef>
              <a:spcAft>
                <a:spcPts val="0"/>
              </a:spcAft>
              <a:buNone/>
            </a:pPr>
            <a:r>
              <a:t/>
            </a:r>
            <a:endParaRPr sz="1200">
              <a:solidFill>
                <a:schemeClr val="dk1"/>
              </a:solidFill>
              <a:latin typeface="Roboto"/>
              <a:ea typeface="Roboto"/>
              <a:cs typeface="Roboto"/>
              <a:sym typeface="Roboto"/>
            </a:endParaRPr>
          </a:p>
          <a:p>
            <a:pPr indent="0" lvl="0" marL="0" rtl="0" algn="l">
              <a:lnSpc>
                <a:spcPct val="107916"/>
              </a:lnSpc>
              <a:spcBef>
                <a:spcPts val="800"/>
              </a:spcBef>
              <a:spcAft>
                <a:spcPts val="0"/>
              </a:spcAft>
              <a:buNone/>
            </a:pPr>
            <a:r>
              <a:rPr lang="en" sz="1200">
                <a:solidFill>
                  <a:schemeClr val="dk1"/>
                </a:solidFill>
                <a:latin typeface="Roboto"/>
                <a:ea typeface="Roboto"/>
                <a:cs typeface="Roboto"/>
                <a:sym typeface="Roboto"/>
              </a:rPr>
              <a:t>The CPCESU is a government agency which organizes federal agencies and Native, state, and local governments with non-governmental organizations and universities to complete a variety of conservation projects from investigating archeology sites to conducting zoological surveys. </a:t>
            </a:r>
            <a:endParaRPr sz="1200">
              <a:solidFill>
                <a:schemeClr val="dk1"/>
              </a:solidFill>
              <a:latin typeface="Roboto"/>
              <a:ea typeface="Roboto"/>
              <a:cs typeface="Roboto"/>
              <a:sym typeface="Roboto"/>
            </a:endParaRPr>
          </a:p>
          <a:p>
            <a:pPr indent="0" lvl="0" marL="0" rtl="0" algn="l">
              <a:lnSpc>
                <a:spcPct val="107916"/>
              </a:lnSpc>
              <a:spcBef>
                <a:spcPts val="800"/>
              </a:spcBef>
              <a:spcAft>
                <a:spcPts val="0"/>
              </a:spcAft>
              <a:buNone/>
            </a:pPr>
            <a:r>
              <a:rPr lang="en" sz="1200">
                <a:solidFill>
                  <a:schemeClr val="dk1"/>
                </a:solidFill>
                <a:latin typeface="Roboto"/>
                <a:ea typeface="Roboto"/>
                <a:cs typeface="Roboto"/>
                <a:sym typeface="Roboto"/>
              </a:rPr>
              <a:t>All of this helps preserve the nature and history of the Amercian Southwest, allowing us to learn more about the impacts we have our fragile ecosystem&lt;move up wide to specfic&gt;</a:t>
            </a:r>
            <a:endParaRPr sz="1200">
              <a:solidFill>
                <a:schemeClr val="dk1"/>
              </a:solidFill>
              <a:latin typeface="Roboto"/>
              <a:ea typeface="Roboto"/>
              <a:cs typeface="Roboto"/>
              <a:sym typeface="Roboto"/>
            </a:endParaRPr>
          </a:p>
          <a:p>
            <a:pPr indent="0" lvl="0" marL="0" rtl="0" algn="l">
              <a:lnSpc>
                <a:spcPct val="107916"/>
              </a:lnSpc>
              <a:spcBef>
                <a:spcPts val="800"/>
              </a:spcBef>
              <a:spcAft>
                <a:spcPts val="0"/>
              </a:spcAft>
              <a:buNone/>
            </a:pPr>
            <a:r>
              <a:rPr lang="en" sz="1200">
                <a:solidFill>
                  <a:schemeClr val="dk1"/>
                </a:solidFill>
                <a:latin typeface="Roboto"/>
                <a:ea typeface="Roboto"/>
                <a:cs typeface="Roboto"/>
                <a:sym typeface="Roboto"/>
              </a:rPr>
              <a:t>To do this, the CPCESU gets dozens of project proposals, hundreds of modifications, and millions of dollars each year to </a:t>
            </a:r>
            <a:r>
              <a:rPr lang="en" sz="1200">
                <a:solidFill>
                  <a:schemeClr val="dk1"/>
                </a:solidFill>
                <a:highlight>
                  <a:srgbClr val="FFFF00"/>
                </a:highlight>
                <a:latin typeface="Roboto"/>
                <a:ea typeface="Roboto"/>
                <a:cs typeface="Roboto"/>
                <a:sym typeface="Roboto"/>
              </a:rPr>
              <a:t>setup, organize, fund, track, and archive </a:t>
            </a:r>
            <a:r>
              <a:rPr lang="en" sz="1200">
                <a:solidFill>
                  <a:schemeClr val="dk1"/>
                </a:solidFill>
                <a:latin typeface="Roboto"/>
                <a:ea typeface="Roboto"/>
                <a:cs typeface="Roboto"/>
                <a:sym typeface="Roboto"/>
              </a:rPr>
              <a:t>these projects. </a:t>
            </a:r>
            <a:endParaRPr sz="1200">
              <a:solidFill>
                <a:schemeClr val="dk1"/>
              </a:solidFill>
              <a:latin typeface="Roboto"/>
              <a:ea typeface="Roboto"/>
              <a:cs typeface="Roboto"/>
              <a:sym typeface="Roboto"/>
            </a:endParaRPr>
          </a:p>
          <a:p>
            <a:pPr indent="0" lvl="0" marL="0" rtl="0" algn="l">
              <a:lnSpc>
                <a:spcPct val="107916"/>
              </a:lnSpc>
              <a:spcBef>
                <a:spcPts val="800"/>
              </a:spcBef>
              <a:spcAft>
                <a:spcPts val="0"/>
              </a:spcAft>
              <a:buNone/>
            </a:pPr>
            <a:r>
              <a:rPr lang="en" sz="1200">
                <a:solidFill>
                  <a:schemeClr val="dk1"/>
                </a:solidFill>
                <a:latin typeface="Roboto"/>
                <a:ea typeface="Roboto"/>
                <a:cs typeface="Roboto"/>
                <a:sym typeface="Roboto"/>
              </a:rPr>
              <a:t>Which is common thing for organizations to do, and each organization is going to have their own system to manage their projects, whether it’s formalized or not</a:t>
            </a:r>
            <a:endParaRPr sz="1200">
              <a:solidFill>
                <a:schemeClr val="dk1"/>
              </a:solidFill>
              <a:latin typeface="Roboto"/>
              <a:ea typeface="Roboto"/>
              <a:cs typeface="Roboto"/>
              <a:sym typeface="Roboto"/>
            </a:endParaRPr>
          </a:p>
          <a:p>
            <a:pPr indent="0" lvl="0" marL="0" rtl="0" algn="l">
              <a:lnSpc>
                <a:spcPct val="107916"/>
              </a:lnSpc>
              <a:spcBef>
                <a:spcPts val="80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0" rtl="0" algn="l">
              <a:spcBef>
                <a:spcPts val="8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CPCESU is a part of a national consortium that is focused on assisting organizations, like the National Park Service and the Bureau of Land Management,</a:t>
            </a:r>
            <a:r>
              <a:rPr lang="en">
                <a:solidFill>
                  <a:schemeClr val="dk1"/>
                </a:solidFill>
              </a:rPr>
              <a:t> draft projects to be done by university professors and students, connecting these organizations with subject matter experts </a:t>
            </a:r>
            <a:r>
              <a:rPr lang="en"/>
              <a:t>if need be, and providing a legal contract stating how these projects are to be completed, tracking these projects until they are completed, and transferring the funding for these projects over from the organization to the budget for the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something that a bunch of organizations do, make take projects, assign them, and track them throughout their lifetime, given them a budget to work with, and each of their management schemes cater their particular needs and niches. Even we in software dev use other tools to help us track the projects we are working 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Old Rough Slide content:</a:t>
            </a:r>
            <a:endParaRPr/>
          </a:p>
          <a:p>
            <a:pPr indent="0" lvl="0" marL="0" rtl="0" algn="l">
              <a:lnSpc>
                <a:spcPct val="100000"/>
              </a:lnSpc>
              <a:spcBef>
                <a:spcPts val="0"/>
              </a:spcBef>
              <a:spcAft>
                <a:spcPts val="0"/>
              </a:spcAft>
              <a:buNone/>
            </a:pPr>
            <a:r>
              <a:rPr lang="en"/>
              <a:t>Colorado Platue Coorperative Ecosystem Studies UnitIn they help connect federal agencies and organizations that want to have a project that does a ecological studies etc,  with experts for various projects and connect them, establishes a contract between the two, distributes funds accordingly, and tracks the project throughout it’s life</a:t>
            </a:r>
            <a:endParaRPr/>
          </a:p>
          <a:p>
            <a:pPr indent="0" lvl="0" marL="0" rtl="0" algn="l">
              <a:lnSpc>
                <a:spcPct val="100000"/>
              </a:lnSpc>
              <a:spcBef>
                <a:spcPts val="1600"/>
              </a:spcBef>
              <a:spcAft>
                <a:spcPts val="0"/>
              </a:spcAft>
              <a:buClr>
                <a:schemeClr val="dk1"/>
              </a:buClr>
              <a:buSzPts val="1100"/>
              <a:buFont typeface="Arial"/>
              <a:buNone/>
            </a:pPr>
            <a:r>
              <a:rPr b="1" lang="en">
                <a:solidFill>
                  <a:schemeClr val="dk1"/>
                </a:solidFill>
              </a:rPr>
              <a:t>CPCESU:</a:t>
            </a:r>
            <a:endParaRPr b="1">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The CPCESU is a derivative of the CESU which a national organization which is spread among many different biogeographical areas of the US. The CPCESU is hosted by NAU with Dr. Todd Chaudhry as the Research Coordinator and Laurie Thom as the Program Coordinator. They are going to be the main users for our end product. </a:t>
            </a:r>
            <a:r>
              <a:rPr lang="en">
                <a:solidFill>
                  <a:srgbClr val="FF0000"/>
                </a:solidFill>
              </a:rPr>
              <a:t>Both of them help many different federal agencies come up with a viable ecological project plans based on past project experience and statistics.</a:t>
            </a:r>
            <a:r>
              <a:rPr lang="en">
                <a:solidFill>
                  <a:schemeClr val="dk1"/>
                </a:solidFill>
              </a:rPr>
              <a:t> </a:t>
            </a:r>
            <a:r>
              <a:rPr lang="en">
                <a:solidFill>
                  <a:srgbClr val="FF0000"/>
                </a:solidFill>
              </a:rPr>
              <a:t>The Colorado Plateau helps other federal agencies work on ecological projects. Whether that's studies, help building and maintaining a trail, or ecological investigations.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46d4dd630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46d4dd630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[Colton]</a:t>
            </a:r>
            <a:endParaRPr/>
          </a:p>
          <a:p>
            <a:pPr indent="0" lvl="0" marL="0" rtl="0" algn="l">
              <a:spcBef>
                <a:spcPts val="0"/>
              </a:spcBef>
              <a:spcAft>
                <a:spcPts val="0"/>
              </a:spcAft>
              <a:buNone/>
            </a:pPr>
            <a:r>
              <a:rPr lang="en"/>
              <a:t>15 seconds</a:t>
            </a:r>
            <a:endParaRPr/>
          </a:p>
          <a:p>
            <a:pPr indent="0" lvl="0" marL="0" rtl="0" algn="l">
              <a:spcBef>
                <a:spcPts val="0"/>
              </a:spcBef>
              <a:spcAft>
                <a:spcPts val="0"/>
              </a:spcAft>
              <a:buNone/>
            </a:pPr>
            <a:r>
              <a:rPr lang="en"/>
              <a:t>BROADER IMPACT TO THE REST OF CPCESU</a:t>
            </a:r>
            <a:endParaRPr/>
          </a:p>
          <a:p>
            <a:pPr indent="-298450" lvl="0" marL="457200" rtl="0" algn="l">
              <a:spcBef>
                <a:spcPts val="0"/>
              </a:spcBef>
              <a:spcAft>
                <a:spcPts val="0"/>
              </a:spcAft>
              <a:buClr>
                <a:srgbClr val="FF0000"/>
              </a:buClr>
              <a:buSzPts val="1100"/>
              <a:buChar char="-"/>
            </a:pPr>
            <a:r>
              <a:rPr lang="en">
                <a:solidFill>
                  <a:srgbClr val="FF0000"/>
                </a:solidFill>
              </a:rPr>
              <a:t>This may become national system</a:t>
            </a:r>
            <a:endParaRPr>
              <a:solidFill>
                <a:srgbClr val="FF0000"/>
              </a:solidFill>
            </a:endParaRPr>
          </a:p>
          <a:p>
            <a:pPr indent="-298450" lvl="0" marL="457200" rtl="0" algn="l">
              <a:spcBef>
                <a:spcPts val="0"/>
              </a:spcBef>
              <a:spcAft>
                <a:spcPts val="0"/>
              </a:spcAft>
              <a:buClr>
                <a:srgbClr val="FF0000"/>
              </a:buClr>
              <a:buSzPts val="1100"/>
              <a:buChar char="-"/>
            </a:pPr>
            <a:r>
              <a:rPr lang="en">
                <a:solidFill>
                  <a:srgbClr val="FF0000"/>
                </a:solidFill>
              </a:rPr>
              <a:t>So as ECOders, we’re gonna provide the CPCESU with the ability to work on things that matter, such as project statistics, and predictions to help them with future projects. They shouldn’t be wasting their time on scouring an ad hoc database.</a:t>
            </a:r>
            <a:endParaRPr>
              <a:solidFill>
                <a:srgbClr val="FF0000"/>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rgbClr val="FF0000"/>
              </a:buClr>
              <a:buSzPts val="1100"/>
              <a:buChar char="-"/>
            </a:pPr>
            <a:r>
              <a:rPr lang="en">
                <a:solidFill>
                  <a:srgbClr val="FF0000"/>
                </a:solidFill>
              </a:rPr>
              <a:t>Project management system</a:t>
            </a:r>
            <a:endParaRPr>
              <a:solidFill>
                <a:srgbClr val="FF0000"/>
              </a:solidFill>
            </a:endParaRPr>
          </a:p>
          <a:p>
            <a:pPr indent="-298450" lvl="1" marL="914400" rtl="0" algn="l">
              <a:spcBef>
                <a:spcPts val="0"/>
              </a:spcBef>
              <a:spcAft>
                <a:spcPts val="0"/>
              </a:spcAft>
              <a:buClr>
                <a:srgbClr val="FF0000"/>
              </a:buClr>
              <a:buSzPts val="1100"/>
              <a:buChar char="-"/>
            </a:pPr>
            <a:r>
              <a:rPr lang="en">
                <a:solidFill>
                  <a:srgbClr val="FF0000"/>
                </a:solidFill>
              </a:rPr>
              <a:t>Project reporting, querying, and statistics</a:t>
            </a:r>
            <a:endParaRPr>
              <a:solidFill>
                <a:srgbClr val="FF0000"/>
              </a:solidFill>
            </a:endParaRPr>
          </a:p>
          <a:p>
            <a:pPr indent="-298450" lvl="1" marL="914400" rtl="0" algn="l">
              <a:spcBef>
                <a:spcPts val="0"/>
              </a:spcBef>
              <a:spcAft>
                <a:spcPts val="0"/>
              </a:spcAft>
              <a:buClr>
                <a:srgbClr val="FF0000"/>
              </a:buClr>
              <a:buSzPts val="1100"/>
              <a:buChar char="-"/>
            </a:pPr>
            <a:r>
              <a:rPr lang="en">
                <a:solidFill>
                  <a:srgbClr val="FF0000"/>
                </a:solidFill>
              </a:rPr>
              <a:t>Reduce paper waste</a:t>
            </a:r>
            <a:endParaRPr>
              <a:solidFill>
                <a:srgbClr val="FF0000"/>
              </a:solidFill>
            </a:endParaRPr>
          </a:p>
          <a:p>
            <a:pPr indent="-298450" lvl="0" marL="457200" rtl="0" algn="l">
              <a:spcBef>
                <a:spcPts val="0"/>
              </a:spcBef>
              <a:spcAft>
                <a:spcPts val="0"/>
              </a:spcAft>
              <a:buClr>
                <a:srgbClr val="FF0000"/>
              </a:buClr>
              <a:buSzPts val="1100"/>
              <a:buChar char="-"/>
            </a:pPr>
            <a:r>
              <a:rPr lang="en">
                <a:solidFill>
                  <a:srgbClr val="FF0000"/>
                </a:solidFill>
              </a:rPr>
              <a:t>Decrease lost work hours</a:t>
            </a:r>
            <a:endParaRPr>
              <a:solidFill>
                <a:srgbClr val="FF0000"/>
              </a:solidFill>
            </a:endParaRPr>
          </a:p>
          <a:p>
            <a:pPr indent="-298450" lvl="1" marL="914400" rtl="0" algn="l">
              <a:spcBef>
                <a:spcPts val="0"/>
              </a:spcBef>
              <a:spcAft>
                <a:spcPts val="0"/>
              </a:spcAft>
              <a:buClr>
                <a:srgbClr val="FF0000"/>
              </a:buClr>
              <a:buSzPts val="1100"/>
              <a:buChar char="-"/>
            </a:pPr>
            <a:r>
              <a:rPr lang="en">
                <a:solidFill>
                  <a:srgbClr val="FF0000"/>
                </a:solidFill>
              </a:rPr>
              <a:t>Uniformed system and processes</a:t>
            </a:r>
            <a:endParaRPr>
              <a:solidFill>
                <a:srgbClr val="FF0000"/>
              </a:solidFill>
            </a:endParaRPr>
          </a:p>
          <a:p>
            <a:pPr indent="-298450" lvl="1" marL="914400" rtl="0" algn="l">
              <a:spcBef>
                <a:spcPts val="0"/>
              </a:spcBef>
              <a:spcAft>
                <a:spcPts val="0"/>
              </a:spcAft>
              <a:buClr>
                <a:srgbClr val="FF0000"/>
              </a:buClr>
              <a:buSzPts val="1100"/>
              <a:buChar char="-"/>
            </a:pPr>
            <a:r>
              <a:rPr lang="en">
                <a:solidFill>
                  <a:srgbClr val="FF0000"/>
                </a:solidFill>
              </a:rPr>
              <a:t>Validation of data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46be3d28f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46be3d28f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[Colton]</a:t>
            </a:r>
            <a:endParaRPr/>
          </a:p>
          <a:p>
            <a:pPr indent="0" lvl="0" marL="0" rtl="0" algn="l">
              <a:spcBef>
                <a:spcPts val="0"/>
              </a:spcBef>
              <a:spcAft>
                <a:spcPts val="0"/>
              </a:spcAft>
              <a:buClr>
                <a:schemeClr val="dk1"/>
              </a:buClr>
              <a:buSzPts val="1100"/>
              <a:buFont typeface="Arial"/>
              <a:buNone/>
            </a:pPr>
            <a:r>
              <a:rPr lang="en"/>
              <a:t>30 seconds top</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470347fc38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470347fc38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[Remy]</a:t>
            </a:r>
            <a:endParaRPr/>
          </a:p>
          <a:p>
            <a:pPr indent="0" lvl="0" marL="0" rtl="0" algn="l">
              <a:spcBef>
                <a:spcPts val="0"/>
              </a:spcBef>
              <a:spcAft>
                <a:spcPts val="0"/>
              </a:spcAft>
              <a:buNone/>
            </a:pPr>
            <a:r>
              <a:rPr lang="en"/>
              <a:t>1 minute to 1:30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Gantt chart</a:t>
            </a:r>
            <a:endParaRPr/>
          </a:p>
          <a:p>
            <a:pPr indent="0" lvl="0" marL="0" rtl="0" algn="l">
              <a:spcBef>
                <a:spcPts val="0"/>
              </a:spcBef>
              <a:spcAft>
                <a:spcPts val="0"/>
              </a:spcAft>
              <a:buNone/>
            </a:pPr>
            <a:r>
              <a:rPr lang="en"/>
              <a:t>Explain the chart better, resize the chart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Change color, red bad,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Use red to indicate maybe a problem atm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Color green where we are</a:t>
            </a:r>
            <a:endParaRPr/>
          </a:p>
          <a:p>
            <a:pPr indent="0" lvl="0" marL="0" rtl="0" algn="l">
              <a:spcBef>
                <a:spcPts val="0"/>
              </a:spcBef>
              <a:spcAft>
                <a:spcPts val="0"/>
              </a:spcAft>
              <a:buNone/>
            </a:pPr>
            <a:r>
              <a:rPr lang="en"/>
              <a:t>Yellow what we are doing</a:t>
            </a:r>
            <a:endParaRPr/>
          </a:p>
          <a:p>
            <a:pPr indent="0" lvl="0" marL="0" rtl="0" algn="l">
              <a:spcBef>
                <a:spcPts val="0"/>
              </a:spcBef>
              <a:spcAft>
                <a:spcPts val="0"/>
              </a:spcAft>
              <a:buNone/>
            </a:pPr>
            <a:r>
              <a:rPr lang="en"/>
              <a:t>Grey, yet to do</a:t>
            </a:r>
            <a:endParaRPr/>
          </a:p>
          <a:p>
            <a:pPr indent="0" lvl="0" marL="0" rtl="0" algn="l">
              <a:spcBef>
                <a:spcPts val="0"/>
              </a:spcBef>
              <a:spcAft>
                <a:spcPts val="0"/>
              </a:spcAft>
              <a:buNone/>
            </a:pPr>
            <a:r>
              <a:rPr lang="en"/>
              <a:t>Red for dead/late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col, duration, start, end, not useful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6d4dd63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6d4dd63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[Colton]</a:t>
            </a:r>
            <a:endParaRPr sz="1200">
              <a:solidFill>
                <a:schemeClr val="dk1"/>
              </a:solidFill>
              <a:latin typeface="Roboto"/>
              <a:ea typeface="Roboto"/>
              <a:cs typeface="Roboto"/>
              <a:sym typeface="Roboto"/>
            </a:endParaRPr>
          </a:p>
          <a:p>
            <a:pPr indent="0" lvl="0" marL="0" rtl="0" algn="l">
              <a:lnSpc>
                <a:spcPct val="107916"/>
              </a:lnSpc>
              <a:spcBef>
                <a:spcPts val="800"/>
              </a:spcBef>
              <a:spcAft>
                <a:spcPts val="0"/>
              </a:spcAft>
              <a:buClr>
                <a:schemeClr val="dk1"/>
              </a:buClr>
              <a:buSzPts val="1100"/>
              <a:buFont typeface="Arial"/>
              <a:buNone/>
            </a:pPr>
            <a:r>
              <a:rPr lang="en" sz="1200">
                <a:solidFill>
                  <a:schemeClr val="dk1"/>
                </a:solidFill>
                <a:latin typeface="Roboto"/>
                <a:ea typeface="Roboto"/>
                <a:cs typeface="Roboto"/>
                <a:sym typeface="Roboto"/>
              </a:rPr>
              <a:t>30 seconds</a:t>
            </a:r>
            <a:endParaRPr sz="1200">
              <a:solidFill>
                <a:schemeClr val="dk1"/>
              </a:solidFill>
              <a:latin typeface="Roboto"/>
              <a:ea typeface="Roboto"/>
              <a:cs typeface="Roboto"/>
              <a:sym typeface="Roboto"/>
            </a:endParaRPr>
          </a:p>
          <a:p>
            <a:pPr indent="0" lvl="0" marL="0" rtl="0" algn="l">
              <a:lnSpc>
                <a:spcPct val="107916"/>
              </a:lnSpc>
              <a:spcBef>
                <a:spcPts val="800"/>
              </a:spcBef>
              <a:spcAft>
                <a:spcPts val="0"/>
              </a:spcAft>
              <a:buClr>
                <a:schemeClr val="dk1"/>
              </a:buClr>
              <a:buSzPts val="1100"/>
              <a:buFont typeface="Arial"/>
              <a:buNone/>
            </a:pPr>
            <a:r>
              <a:rPr lang="en" sz="1200">
                <a:solidFill>
                  <a:schemeClr val="dk1"/>
                </a:solidFill>
                <a:latin typeface="Roboto"/>
                <a:ea typeface="Roboto"/>
                <a:cs typeface="Roboto"/>
                <a:sym typeface="Roboto"/>
              </a:rPr>
              <a:t>Since their founding, they have used an off-the-cuff approach to project management using </a:t>
            </a:r>
            <a:endParaRPr sz="1200">
              <a:solidFill>
                <a:schemeClr val="dk1"/>
              </a:solidFill>
              <a:latin typeface="Roboto"/>
              <a:ea typeface="Roboto"/>
              <a:cs typeface="Roboto"/>
              <a:sym typeface="Roboto"/>
            </a:endParaRPr>
          </a:p>
          <a:p>
            <a:pPr indent="-304800" lvl="0" marL="457200" rtl="0" algn="l">
              <a:lnSpc>
                <a:spcPct val="107916"/>
              </a:lnSpc>
              <a:spcBef>
                <a:spcPts val="800"/>
              </a:spcBef>
              <a:spcAft>
                <a:spcPts val="0"/>
              </a:spcAft>
              <a:buClr>
                <a:schemeClr val="dk1"/>
              </a:buClr>
              <a:buSzPts val="1200"/>
              <a:buFont typeface="Roboto"/>
              <a:buChar char="●"/>
            </a:pPr>
            <a:r>
              <a:rPr lang="en" sz="1200">
                <a:solidFill>
                  <a:schemeClr val="dk1"/>
                </a:solidFill>
                <a:latin typeface="Roboto"/>
                <a:ea typeface="Roboto"/>
                <a:cs typeface="Roboto"/>
                <a:sym typeface="Roboto"/>
              </a:rPr>
              <a:t>Email to setup and update the projects</a:t>
            </a:r>
            <a:endParaRPr sz="1200">
              <a:solidFill>
                <a:schemeClr val="dk1"/>
              </a:solidFill>
              <a:latin typeface="Roboto"/>
              <a:ea typeface="Roboto"/>
              <a:cs typeface="Roboto"/>
              <a:sym typeface="Roboto"/>
            </a:endParaRPr>
          </a:p>
          <a:p>
            <a:pPr indent="-304800" lvl="0" marL="457200" rtl="0" algn="l">
              <a:lnSpc>
                <a:spcPct val="107916"/>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Microsoft Excel to track the projects</a:t>
            </a:r>
            <a:endParaRPr sz="1200">
              <a:solidFill>
                <a:schemeClr val="dk1"/>
              </a:solidFill>
              <a:latin typeface="Roboto"/>
              <a:ea typeface="Roboto"/>
              <a:cs typeface="Roboto"/>
              <a:sym typeface="Roboto"/>
            </a:endParaRPr>
          </a:p>
          <a:p>
            <a:pPr indent="-304800" lvl="0" marL="457200" rtl="0" algn="l">
              <a:lnSpc>
                <a:spcPct val="107916"/>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Microsoft Access database to archive the projects</a:t>
            </a:r>
            <a:endParaRPr sz="1200">
              <a:solidFill>
                <a:schemeClr val="dk1"/>
              </a:solidFill>
              <a:latin typeface="Roboto"/>
              <a:ea typeface="Roboto"/>
              <a:cs typeface="Roboto"/>
              <a:sym typeface="Roboto"/>
            </a:endParaRPr>
          </a:p>
          <a:p>
            <a:pPr indent="-304800" lvl="0" marL="457200" rtl="0" algn="l">
              <a:lnSpc>
                <a:spcPct val="107916"/>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Shared file system to store the documents of the projects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6be5334e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6be5334e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[Remy]</a:t>
            </a:r>
            <a:endParaRPr/>
          </a:p>
          <a:p>
            <a:pPr indent="0" lvl="0" marL="0" rtl="0" algn="l">
              <a:spcBef>
                <a:spcPts val="0"/>
              </a:spcBef>
              <a:spcAft>
                <a:spcPts val="0"/>
              </a:spcAft>
              <a:buNone/>
            </a:pPr>
            <a:r>
              <a:rPr lang="en"/>
              <a:t>45 seconds</a:t>
            </a:r>
            <a:endParaRPr/>
          </a:p>
          <a:p>
            <a:pPr indent="0" lvl="0" marL="0" rtl="0" algn="l">
              <a:spcBef>
                <a:spcPts val="0"/>
              </a:spcBef>
              <a:spcAft>
                <a:spcPts val="0"/>
              </a:spcAft>
              <a:buNone/>
            </a:pPr>
            <a:r>
              <a:rPr lang="en"/>
              <a:t>= Using techs, this is their </a:t>
            </a:r>
            <a:r>
              <a:rPr lang="en"/>
              <a:t>current</a:t>
            </a:r>
            <a:r>
              <a:rPr lang="en"/>
              <a:t> project workflow at a glance&lt;pause&gt;</a:t>
            </a:r>
            <a:endParaRPr/>
          </a:p>
          <a:p>
            <a:pPr indent="0" lvl="0" marL="0" rtl="0" algn="l">
              <a:spcBef>
                <a:spcPts val="0"/>
              </a:spcBef>
              <a:spcAft>
                <a:spcPts val="0"/>
              </a:spcAft>
              <a:buNone/>
            </a:pPr>
            <a:r>
              <a:rPr lang="en"/>
              <a:t>= First fed agency proposes a new project</a:t>
            </a:r>
            <a:endParaRPr/>
          </a:p>
          <a:p>
            <a:pPr indent="0" lvl="0" marL="0" rtl="0" algn="l">
              <a:spcBef>
                <a:spcPts val="0"/>
              </a:spcBef>
              <a:spcAft>
                <a:spcPts val="0"/>
              </a:spcAft>
              <a:buNone/>
            </a:pPr>
            <a:r>
              <a:rPr lang="en"/>
              <a:t>= The contract is drafted and passed back and forth between fed, non-fed, and CPCESU till it is final</a:t>
            </a:r>
            <a:endParaRPr/>
          </a:p>
          <a:p>
            <a:pPr indent="0" lvl="0" marL="0" rtl="0" algn="l">
              <a:spcBef>
                <a:spcPts val="0"/>
              </a:spcBef>
              <a:spcAft>
                <a:spcPts val="0"/>
              </a:spcAft>
              <a:buNone/>
            </a:pPr>
            <a:r>
              <a:rPr lang="en"/>
              <a:t>= Once the contract is signed by both fed and non-gov parties, work starts</a:t>
            </a:r>
            <a:endParaRPr/>
          </a:p>
          <a:p>
            <a:pPr indent="0" lvl="0" marL="0" rtl="0" algn="l">
              <a:spcBef>
                <a:spcPts val="0"/>
              </a:spcBef>
              <a:spcAft>
                <a:spcPts val="0"/>
              </a:spcAft>
              <a:buNone/>
            </a:pPr>
            <a:r>
              <a:rPr lang="en"/>
              <a:t>= Our client tracks the project including any modifications</a:t>
            </a:r>
            <a:endParaRPr/>
          </a:p>
          <a:p>
            <a:pPr indent="0" lvl="0" marL="0" rtl="0" algn="l">
              <a:spcBef>
                <a:spcPts val="0"/>
              </a:spcBef>
              <a:spcAft>
                <a:spcPts val="0"/>
              </a:spcAft>
              <a:buNone/>
            </a:pPr>
            <a:r>
              <a:rPr lang="en"/>
              <a:t>= Once a project is terminated, a final report is created by non-fed org and shared with fed agency and Colorado Plateau</a:t>
            </a:r>
            <a:endParaRPr/>
          </a:p>
          <a:p>
            <a:pPr indent="0" lvl="0" marL="0" rtl="0" algn="l">
              <a:spcBef>
                <a:spcPts val="0"/>
              </a:spcBef>
              <a:spcAft>
                <a:spcPts val="0"/>
              </a:spcAft>
              <a:buNone/>
            </a:pPr>
            <a:r>
              <a:rPr lang="en"/>
              <a:t>= Lastly, the project is archived and used for reporting &lt;end&gt;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6f8fff857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6f8fff857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[Remy]</a:t>
            </a:r>
            <a:endParaRPr/>
          </a:p>
          <a:p>
            <a:pPr indent="0" lvl="0" marL="0" rtl="0" algn="l">
              <a:spcBef>
                <a:spcPts val="0"/>
              </a:spcBef>
              <a:spcAft>
                <a:spcPts val="0"/>
              </a:spcAft>
              <a:buNone/>
            </a:pPr>
            <a:r>
              <a:rPr lang="en"/>
              <a:t>= From the current project management system, we have summarized the problems at each step</a:t>
            </a:r>
            <a:endParaRPr/>
          </a:p>
          <a:p>
            <a:pPr indent="0" lvl="0" marL="0" rtl="0" algn="l">
              <a:spcBef>
                <a:spcPts val="0"/>
              </a:spcBef>
              <a:spcAft>
                <a:spcPts val="0"/>
              </a:spcAft>
              <a:buNone/>
            </a:pPr>
            <a:r>
              <a:rPr lang="en"/>
              <a:t>== Proposal stage --&gt; organizations should submit inquiries directly into the new </a:t>
            </a:r>
            <a:r>
              <a:rPr lang="en"/>
              <a:t>system</a:t>
            </a:r>
            <a:endParaRPr/>
          </a:p>
          <a:p>
            <a:pPr indent="0" lvl="0" marL="0" rtl="0" algn="l">
              <a:spcBef>
                <a:spcPts val="0"/>
              </a:spcBef>
              <a:spcAft>
                <a:spcPts val="0"/>
              </a:spcAft>
              <a:buNone/>
            </a:pPr>
            <a:r>
              <a:rPr lang="en"/>
              <a:t>== During drafting →</a:t>
            </a:r>
            <a:r>
              <a:rPr lang="en"/>
              <a:t> all</a:t>
            </a:r>
            <a:r>
              <a:rPr lang="en"/>
              <a:t> information needs to be validated</a:t>
            </a:r>
            <a:endParaRPr/>
          </a:p>
          <a:p>
            <a:pPr indent="0" lvl="0" marL="0" rtl="0" algn="l">
              <a:spcBef>
                <a:spcPts val="0"/>
              </a:spcBef>
              <a:spcAft>
                <a:spcPts val="0"/>
              </a:spcAft>
              <a:buNone/>
            </a:pPr>
            <a:r>
              <a:rPr lang="en"/>
              <a:t>== When accepted </a:t>
            </a:r>
            <a:r>
              <a:rPr lang="en"/>
              <a:t>--&gt;</a:t>
            </a:r>
            <a:r>
              <a:rPr lang="en"/>
              <a:t> all parties should be notified auto.</a:t>
            </a:r>
            <a:endParaRPr/>
          </a:p>
          <a:p>
            <a:pPr indent="0" lvl="0" marL="0" rtl="0" algn="l">
              <a:spcBef>
                <a:spcPts val="0"/>
              </a:spcBef>
              <a:spcAft>
                <a:spcPts val="0"/>
              </a:spcAft>
              <a:buNone/>
            </a:pPr>
            <a:r>
              <a:rPr lang="en"/>
              <a:t>== When the project is in-progress, tracking and modifications should be quick, easy, and efficient</a:t>
            </a:r>
            <a:endParaRPr/>
          </a:p>
          <a:p>
            <a:pPr indent="0" lvl="0" marL="0" rtl="0" algn="l">
              <a:spcBef>
                <a:spcPts val="0"/>
              </a:spcBef>
              <a:spcAft>
                <a:spcPts val="0"/>
              </a:spcAft>
              <a:buNone/>
            </a:pPr>
            <a:r>
              <a:rPr lang="en"/>
              <a:t>== And when work is completed </a:t>
            </a:r>
            <a:r>
              <a:rPr lang="en"/>
              <a:t>--&gt;</a:t>
            </a:r>
            <a:r>
              <a:rPr lang="en"/>
              <a:t> the project and its attachments should be archived and information distributed to the right people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Overall</a:t>
            </a:r>
            <a:r>
              <a:rPr lang="en">
                <a:solidFill>
                  <a:schemeClr val="dk1"/>
                </a:solidFill>
              </a:rPr>
              <a:t> tracking the projects, especially modifications,</a:t>
            </a:r>
            <a:r>
              <a:rPr lang="en"/>
              <a:t> are the crux of our client’s problems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Modifications are usually adding or removing time, money, and/or personnel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The biggest problem is tens of millions of dollars going unreported due to bad tracking and reporting</a:t>
            </a:r>
            <a:endParaRPr>
              <a:solidFill>
                <a:schemeClr val="dk1"/>
              </a:solidFill>
            </a:endParaRPr>
          </a:p>
          <a:p>
            <a:pPr indent="0" lvl="0" marL="0" rtl="0" algn="l">
              <a:spcBef>
                <a:spcPts val="0"/>
              </a:spcBef>
              <a:spcAft>
                <a:spcPts val="0"/>
              </a:spcAft>
              <a:buNone/>
            </a:pPr>
            <a:r>
              <a:rPr lang="en">
                <a:solidFill>
                  <a:schemeClr val="dk1"/>
                </a:solidFill>
              </a:rPr>
              <a:t>= This can impact whether or not NAU wants to host the organization in the future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30 seconds</a:t>
            </a:r>
            <a:endParaRPr/>
          </a:p>
          <a:p>
            <a:pPr indent="0" lvl="0" marL="0" rtl="0" algn="l">
              <a:spcBef>
                <a:spcPts val="0"/>
              </a:spcBef>
              <a:spcAft>
                <a:spcPts val="0"/>
              </a:spcAft>
              <a:buNone/>
            </a:pPr>
            <a:r>
              <a:rPr lang="en"/>
              <a:t>&lt;end&gt;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46be5334eb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6be5334eb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[Colton]</a:t>
            </a:r>
            <a:endParaRPr/>
          </a:p>
          <a:p>
            <a:pPr indent="0" lvl="0" marL="0" rtl="0" algn="l">
              <a:spcBef>
                <a:spcPts val="0"/>
              </a:spcBef>
              <a:spcAft>
                <a:spcPts val="0"/>
              </a:spcAft>
              <a:buNone/>
            </a:pPr>
            <a:r>
              <a:rPr lang="en"/>
              <a:t>30 seconds - 1 minute</a:t>
            </a:r>
            <a:endParaRPr/>
          </a:p>
          <a:p>
            <a:pPr indent="0" lvl="0" marL="0" rtl="0" algn="l">
              <a:spcBef>
                <a:spcPts val="0"/>
              </a:spcBef>
              <a:spcAft>
                <a:spcPts val="0"/>
              </a:spcAft>
              <a:buNone/>
            </a:pPr>
            <a:r>
              <a:rPr lang="en"/>
              <a:t>The solution will be a secure web application built with Django with a PostgreSQL database that will track projects throughout their lifetime, archiving them when they are closed and disallowing edits to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Hosted on its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web framework</a:t>
            </a:r>
            <a:endParaRPr/>
          </a:p>
          <a:p>
            <a:pPr indent="0" lvl="0" marL="0" rtl="0" algn="l">
              <a:spcBef>
                <a:spcPts val="0"/>
              </a:spcBef>
              <a:spcAft>
                <a:spcPts val="0"/>
              </a:spcAft>
              <a:buNone/>
            </a:pPr>
            <a:r>
              <a:rPr lang="en"/>
              <a:t>!!!!!!!!!!!!!!!!!!!!!!!!!!!!!!Number the slides!!!!!!!!!!!!!!!!!!!!!</a:t>
            </a:r>
            <a:endParaRPr/>
          </a:p>
          <a:p>
            <a:pPr indent="0" lvl="0" marL="0" rtl="0" algn="l">
              <a:spcBef>
                <a:spcPts val="0"/>
              </a:spcBef>
              <a:spcAft>
                <a:spcPts val="0"/>
              </a:spcAft>
              <a:buNone/>
            </a:pPr>
            <a:r>
              <a:rPr lang="en"/>
              <a:t>Key words to solve the various stakeholder problems</a:t>
            </a:r>
            <a:endParaRPr/>
          </a:p>
          <a:p>
            <a:pPr indent="0" lvl="0" marL="0" rtl="0" algn="l">
              <a:spcBef>
                <a:spcPts val="0"/>
              </a:spcBef>
              <a:spcAft>
                <a:spcPts val="0"/>
              </a:spcAft>
              <a:buNone/>
            </a:pPr>
            <a:r>
              <a:rPr lang="en"/>
              <a:t>Where in solution addressing key works in previous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Should be clear in mapping the problem to the solution with keywords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6be3d28f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6be3d28f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[Colton]</a:t>
            </a:r>
            <a:endParaRPr/>
          </a:p>
          <a:p>
            <a:pPr indent="0" lvl="0" marL="0" rtl="0" algn="l">
              <a:spcBef>
                <a:spcPts val="0"/>
              </a:spcBef>
              <a:spcAft>
                <a:spcPts val="0"/>
              </a:spcAft>
              <a:buClr>
                <a:schemeClr val="dk1"/>
              </a:buClr>
              <a:buSzPts val="1100"/>
              <a:buFont typeface="Arial"/>
              <a:buNone/>
            </a:pPr>
            <a:r>
              <a:rPr lang="en">
                <a:solidFill>
                  <a:schemeClr val="dk1"/>
                </a:solidFill>
              </a:rPr>
              <a:t>30 seconds - 1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Update diagram with new font</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6be5334eb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6be5334eb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[Jasque]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6be5334eb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6be5334eb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[Jasque]</a:t>
            </a:r>
            <a:endParaRPr/>
          </a:p>
          <a:p>
            <a:pPr indent="0" lvl="0" marL="0" rtl="0" algn="l">
              <a:spcBef>
                <a:spcPts val="0"/>
              </a:spcBef>
              <a:spcAft>
                <a:spcPts val="0"/>
              </a:spcAft>
              <a:buNone/>
            </a:pPr>
            <a:r>
              <a:rPr lang="en"/>
              <a:t>As a &lt;user type&gt;, I want &lt;some goal&gt; so that &lt;some reason&gt;</a:t>
            </a:r>
            <a:endParaRPr/>
          </a:p>
          <a:p>
            <a:pPr indent="0" lvl="0" marL="0" rtl="0" algn="l">
              <a:spcBef>
                <a:spcPts val="0"/>
              </a:spcBef>
              <a:spcAft>
                <a:spcPts val="0"/>
              </a:spcAft>
              <a:buNone/>
            </a:pPr>
            <a:r>
              <a:t/>
            </a:r>
            <a:endParaRPr/>
          </a:p>
          <a:p>
            <a:pPr indent="-355600" lvl="1" marL="914400" rtl="0" algn="l">
              <a:lnSpc>
                <a:spcPct val="115000"/>
              </a:lnSpc>
              <a:spcBef>
                <a:spcPts val="0"/>
              </a:spcBef>
              <a:spcAft>
                <a:spcPts val="0"/>
              </a:spcAft>
              <a:buClr>
                <a:schemeClr val="dk2"/>
              </a:buClr>
              <a:buSzPts val="2000"/>
              <a:buChar char="○"/>
            </a:pPr>
            <a:r>
              <a:rPr lang="en" sz="2000">
                <a:solidFill>
                  <a:schemeClr val="dk2"/>
                </a:solidFill>
                <a:highlight>
                  <a:schemeClr val="lt1"/>
                </a:highlight>
              </a:rPr>
              <a:t>I understand, at a glance, what the project status is</a:t>
            </a:r>
            <a:endParaRPr sz="2000">
              <a:solidFill>
                <a:schemeClr val="dk2"/>
              </a:solidFill>
              <a:highlight>
                <a:schemeClr val="lt1"/>
              </a:highlight>
            </a:endParaRPr>
          </a:p>
          <a:p>
            <a:pPr indent="-355600" lvl="1" marL="914400" rtl="0" algn="l">
              <a:lnSpc>
                <a:spcPct val="115000"/>
              </a:lnSpc>
              <a:spcBef>
                <a:spcPts val="0"/>
              </a:spcBef>
              <a:spcAft>
                <a:spcPts val="0"/>
              </a:spcAft>
              <a:buClr>
                <a:schemeClr val="dk2"/>
              </a:buClr>
              <a:buSzPts val="2000"/>
              <a:buChar char="○"/>
            </a:pPr>
            <a:r>
              <a:rPr lang="en" sz="2000">
                <a:solidFill>
                  <a:schemeClr val="dk2"/>
                </a:solidFill>
                <a:highlight>
                  <a:schemeClr val="lt1"/>
                </a:highlight>
              </a:rPr>
              <a:t>Database stays updated</a:t>
            </a:r>
            <a:endParaRPr sz="2000">
              <a:solidFill>
                <a:schemeClr val="dk2"/>
              </a:solidFill>
              <a:highlight>
                <a:schemeClr val="lt1"/>
              </a:highlight>
            </a:endParaRPr>
          </a:p>
          <a:p>
            <a:pPr indent="-355600" lvl="1" marL="914400" rtl="0" algn="l">
              <a:lnSpc>
                <a:spcPct val="115000"/>
              </a:lnSpc>
              <a:spcBef>
                <a:spcPts val="0"/>
              </a:spcBef>
              <a:spcAft>
                <a:spcPts val="0"/>
              </a:spcAft>
              <a:buClr>
                <a:schemeClr val="dk2"/>
              </a:buClr>
              <a:buSzPts val="2000"/>
              <a:buChar char="○"/>
            </a:pPr>
            <a:r>
              <a:rPr lang="en" sz="2000">
                <a:solidFill>
                  <a:schemeClr val="dk2"/>
                </a:solidFill>
                <a:highlight>
                  <a:schemeClr val="lt1"/>
                </a:highlight>
              </a:rPr>
              <a:t>common errors are not made</a:t>
            </a:r>
            <a:endParaRPr sz="2000">
              <a:solidFill>
                <a:schemeClr val="dk2"/>
              </a:solidFill>
              <a:highlight>
                <a:schemeClr val="lt1"/>
              </a:highlight>
            </a:endParaRPr>
          </a:p>
          <a:p>
            <a:pPr indent="-355600" lvl="1" marL="914400" rtl="0" algn="l">
              <a:lnSpc>
                <a:spcPct val="115000"/>
              </a:lnSpc>
              <a:spcBef>
                <a:spcPts val="0"/>
              </a:spcBef>
              <a:spcAft>
                <a:spcPts val="0"/>
              </a:spcAft>
              <a:buClr>
                <a:schemeClr val="dk2"/>
              </a:buClr>
              <a:buSzPts val="2000"/>
              <a:buChar char="○"/>
            </a:pPr>
            <a:r>
              <a:rPr lang="en" sz="2000">
                <a:solidFill>
                  <a:schemeClr val="dk2"/>
                </a:solidFill>
                <a:highlight>
                  <a:schemeClr val="lt1"/>
                </a:highlight>
              </a:rPr>
              <a:t>I don’t have to type in all of the data</a:t>
            </a:r>
            <a:endParaRPr sz="2000">
              <a:solidFill>
                <a:schemeClr val="dk2"/>
              </a:solidFill>
              <a:highlight>
                <a:schemeClr val="lt1"/>
              </a:highlight>
            </a:endParaRPr>
          </a:p>
          <a:p>
            <a:pPr indent="-355600" lvl="1" marL="914400" rtl="0" algn="l">
              <a:lnSpc>
                <a:spcPct val="115000"/>
              </a:lnSpc>
              <a:spcBef>
                <a:spcPts val="0"/>
              </a:spcBef>
              <a:spcAft>
                <a:spcPts val="0"/>
              </a:spcAft>
              <a:buClr>
                <a:schemeClr val="dk2"/>
              </a:buClr>
              <a:buSzPts val="2000"/>
              <a:buChar char="○"/>
            </a:pPr>
            <a:r>
              <a:rPr lang="en" sz="2000">
                <a:solidFill>
                  <a:schemeClr val="dk2"/>
                </a:solidFill>
                <a:highlight>
                  <a:schemeClr val="lt1"/>
                </a:highlight>
              </a:rPr>
              <a:t>I can inform organizations what they have done and to report to upper management</a:t>
            </a:r>
            <a:endParaRPr sz="2000">
              <a:solidFill>
                <a:schemeClr val="dk2"/>
              </a:solidFill>
              <a:highlight>
                <a:schemeClr val="lt1"/>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omments" Target="../comments/commen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0" y="0"/>
            <a:ext cx="9144000" cy="2269500"/>
          </a:xfrm>
          <a:prstGeom prst="rect">
            <a:avLst/>
          </a:prstGeom>
          <a:solidFill>
            <a:srgbClr val="6AA84F"/>
          </a:solidFill>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CPCESU Project</a:t>
            </a:r>
            <a:br>
              <a:rPr b="1" lang="en">
                <a:solidFill>
                  <a:srgbClr val="FFFFFF"/>
                </a:solidFill>
                <a:latin typeface="Roboto"/>
                <a:ea typeface="Roboto"/>
                <a:cs typeface="Roboto"/>
                <a:sym typeface="Roboto"/>
              </a:rPr>
            </a:br>
            <a:r>
              <a:rPr b="1" lang="en">
                <a:solidFill>
                  <a:srgbClr val="FFFFFF"/>
                </a:solidFill>
                <a:latin typeface="Roboto"/>
                <a:ea typeface="Roboto"/>
                <a:cs typeface="Roboto"/>
                <a:sym typeface="Roboto"/>
              </a:rPr>
              <a:t>Management System</a:t>
            </a:r>
            <a:endParaRPr b="1">
              <a:solidFill>
                <a:srgbClr val="FFFFFF"/>
              </a:solidFill>
              <a:latin typeface="Roboto"/>
              <a:ea typeface="Roboto"/>
              <a:cs typeface="Roboto"/>
              <a:sym typeface="Roboto"/>
            </a:endParaRPr>
          </a:p>
          <a:p>
            <a:pPr indent="0" lvl="0" marL="0" rtl="0" algn="ctr">
              <a:spcBef>
                <a:spcPts val="0"/>
              </a:spcBef>
              <a:spcAft>
                <a:spcPts val="0"/>
              </a:spcAft>
              <a:buNone/>
            </a:pPr>
            <a:r>
              <a:rPr b="1" lang="en" sz="3800">
                <a:solidFill>
                  <a:srgbClr val="FFFFFF"/>
                </a:solidFill>
                <a:latin typeface="Roboto"/>
                <a:ea typeface="Roboto"/>
                <a:cs typeface="Roboto"/>
                <a:sym typeface="Roboto"/>
              </a:rPr>
              <a:t>Design Review 1</a:t>
            </a:r>
            <a:endParaRPr b="1" sz="3800">
              <a:solidFill>
                <a:srgbClr val="FFFFFF"/>
              </a:solidFill>
              <a:latin typeface="Roboto"/>
              <a:ea typeface="Roboto"/>
              <a:cs typeface="Roboto"/>
              <a:sym typeface="Roboto"/>
            </a:endParaRPr>
          </a:p>
        </p:txBody>
      </p:sp>
      <p:sp>
        <p:nvSpPr>
          <p:cNvPr id="55" name="Google Shape;55;p13"/>
          <p:cNvSpPr txBox="1"/>
          <p:nvPr>
            <p:ph idx="1" type="subTitle"/>
          </p:nvPr>
        </p:nvSpPr>
        <p:spPr>
          <a:xfrm>
            <a:off x="311700" y="4035375"/>
            <a:ext cx="8520600" cy="95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Roboto"/>
                <a:ea typeface="Roboto"/>
                <a:cs typeface="Roboto"/>
                <a:sym typeface="Roboto"/>
              </a:rPr>
              <a:t>Joseph Remy </a:t>
            </a:r>
            <a:r>
              <a:rPr lang="en" sz="2000">
                <a:solidFill>
                  <a:schemeClr val="dk1"/>
                </a:solidFill>
                <a:latin typeface="Roboto"/>
                <a:ea typeface="Roboto"/>
                <a:cs typeface="Roboto"/>
                <a:sym typeface="Roboto"/>
              </a:rPr>
              <a:t>[Team Lead]</a:t>
            </a:r>
            <a:r>
              <a:rPr lang="en" sz="2600">
                <a:solidFill>
                  <a:schemeClr val="dk1"/>
                </a:solidFill>
                <a:latin typeface="Roboto"/>
                <a:ea typeface="Roboto"/>
                <a:cs typeface="Roboto"/>
                <a:sym typeface="Roboto"/>
              </a:rPr>
              <a:t>, </a:t>
            </a:r>
            <a:r>
              <a:rPr lang="en" sz="2600">
                <a:solidFill>
                  <a:srgbClr val="000000"/>
                </a:solidFill>
                <a:latin typeface="Roboto"/>
                <a:ea typeface="Roboto"/>
                <a:cs typeface="Roboto"/>
                <a:sym typeface="Roboto"/>
              </a:rPr>
              <a:t>Colton Nunley, Jasque Saydyk</a:t>
            </a:r>
            <a:endParaRPr sz="2600">
              <a:solidFill>
                <a:srgbClr val="000000"/>
              </a:solidFill>
              <a:latin typeface="Roboto"/>
              <a:ea typeface="Roboto"/>
              <a:cs typeface="Roboto"/>
              <a:sym typeface="Roboto"/>
            </a:endParaRPr>
          </a:p>
          <a:p>
            <a:pPr indent="0" lvl="0" marL="0" rtl="0" algn="ctr">
              <a:spcBef>
                <a:spcPts val="1000"/>
              </a:spcBef>
              <a:spcAft>
                <a:spcPts val="0"/>
              </a:spcAft>
              <a:buNone/>
            </a:pPr>
            <a:r>
              <a:rPr lang="en" sz="2200">
                <a:solidFill>
                  <a:srgbClr val="000000"/>
                </a:solidFill>
                <a:latin typeface="Roboto"/>
                <a:ea typeface="Roboto"/>
                <a:cs typeface="Roboto"/>
                <a:sym typeface="Roboto"/>
              </a:rPr>
              <a:t>Faculty </a:t>
            </a:r>
            <a:r>
              <a:rPr lang="en" sz="2200">
                <a:solidFill>
                  <a:srgbClr val="000000"/>
                </a:solidFill>
                <a:latin typeface="Roboto"/>
                <a:ea typeface="Roboto"/>
                <a:cs typeface="Roboto"/>
                <a:sym typeface="Roboto"/>
              </a:rPr>
              <a:t>Mentor: Ana Paula Chaves Steinmacher</a:t>
            </a:r>
            <a:endParaRPr sz="2200">
              <a:solidFill>
                <a:srgbClr val="000000"/>
              </a:solidFill>
              <a:latin typeface="Roboto"/>
              <a:ea typeface="Roboto"/>
              <a:cs typeface="Roboto"/>
              <a:sym typeface="Roboto"/>
            </a:endParaRPr>
          </a:p>
        </p:txBody>
      </p:sp>
      <p:pic>
        <p:nvPicPr>
          <p:cNvPr id="56" name="Google Shape;56;p13"/>
          <p:cNvPicPr preferRelativeResize="0"/>
          <p:nvPr/>
        </p:nvPicPr>
        <p:blipFill>
          <a:blip r:embed="rId3">
            <a:alphaModFix/>
          </a:blip>
          <a:stretch>
            <a:fillRect/>
          </a:stretch>
        </p:blipFill>
        <p:spPr>
          <a:xfrm>
            <a:off x="5354624" y="2362150"/>
            <a:ext cx="1389699" cy="1621326"/>
          </a:xfrm>
          <a:prstGeom prst="rect">
            <a:avLst/>
          </a:prstGeom>
          <a:noFill/>
          <a:ln>
            <a:noFill/>
          </a:ln>
        </p:spPr>
      </p:pic>
      <p:pic>
        <p:nvPicPr>
          <p:cNvPr id="57" name="Google Shape;57;p13"/>
          <p:cNvPicPr preferRelativeResize="0"/>
          <p:nvPr/>
        </p:nvPicPr>
        <p:blipFill rotWithShape="1">
          <a:blip r:embed="rId4">
            <a:alphaModFix/>
          </a:blip>
          <a:srcRect b="0" l="16624" r="17875" t="0"/>
          <a:stretch/>
        </p:blipFill>
        <p:spPr>
          <a:xfrm>
            <a:off x="1961000" y="2362150"/>
            <a:ext cx="1828375" cy="1621325"/>
          </a:xfrm>
          <a:prstGeom prst="rect">
            <a:avLst/>
          </a:prstGeom>
          <a:noFill/>
          <a:ln>
            <a:noFill/>
          </a:ln>
        </p:spPr>
      </p:pic>
      <p:sp>
        <p:nvSpPr>
          <p:cNvPr id="58" name="Google Shape;58;p13"/>
          <p:cNvSpPr txBox="1"/>
          <p:nvPr/>
        </p:nvSpPr>
        <p:spPr>
          <a:xfrm>
            <a:off x="4273350" y="2676150"/>
            <a:ext cx="597300" cy="10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400">
                <a:latin typeface="Roboto"/>
                <a:ea typeface="Roboto"/>
                <a:cs typeface="Roboto"/>
                <a:sym typeface="Roboto"/>
              </a:rPr>
              <a:t>+</a:t>
            </a:r>
            <a:endParaRPr b="1" sz="54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2"/>
          <p:cNvSpPr txBox="1"/>
          <p:nvPr>
            <p:ph type="title"/>
          </p:nvPr>
        </p:nvSpPr>
        <p:spPr>
          <a:xfrm>
            <a:off x="0" y="0"/>
            <a:ext cx="9144000" cy="572700"/>
          </a:xfrm>
          <a:prstGeom prst="rect">
            <a:avLst/>
          </a:prstGeom>
          <a:solidFill>
            <a:srgbClr val="BF9000"/>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Key Organization/Public Requirements</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endParaRPr>
          </a:p>
        </p:txBody>
      </p:sp>
      <p:sp>
        <p:nvSpPr>
          <p:cNvPr id="203" name="Google Shape;203;p22"/>
          <p:cNvSpPr txBox="1"/>
          <p:nvPr>
            <p:ph idx="1" type="body"/>
          </p:nvPr>
        </p:nvSpPr>
        <p:spPr>
          <a:xfrm>
            <a:off x="311700" y="959725"/>
            <a:ext cx="8520600" cy="3891600"/>
          </a:xfrm>
          <a:prstGeom prst="rect">
            <a:avLst/>
          </a:prstGeom>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b="1" lang="en" sz="2400">
                <a:solidFill>
                  <a:srgbClr val="595959"/>
                </a:solidFill>
                <a:highlight>
                  <a:schemeClr val="lt1"/>
                </a:highlight>
                <a:latin typeface="Roboto"/>
                <a:ea typeface="Roboto"/>
                <a:cs typeface="Roboto"/>
                <a:sym typeface="Roboto"/>
              </a:rPr>
              <a:t>Organization</a:t>
            </a:r>
            <a:endParaRPr b="1" sz="2400">
              <a:solidFill>
                <a:srgbClr val="595959"/>
              </a:solidFill>
              <a:highlight>
                <a:schemeClr val="lt1"/>
              </a:highlight>
              <a:latin typeface="Roboto"/>
              <a:ea typeface="Roboto"/>
              <a:cs typeface="Roboto"/>
              <a:sym typeface="Roboto"/>
            </a:endParaRPr>
          </a:p>
          <a:p>
            <a:pPr indent="-381000" lvl="0" marL="457200" rtl="0" algn="l">
              <a:lnSpc>
                <a:spcPct val="115000"/>
              </a:lnSpc>
              <a:spcBef>
                <a:spcPts val="1000"/>
              </a:spcBef>
              <a:spcAft>
                <a:spcPts val="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C</a:t>
            </a:r>
            <a:r>
              <a:rPr lang="en" sz="2400">
                <a:solidFill>
                  <a:srgbClr val="595959"/>
                </a:solidFill>
                <a:highlight>
                  <a:schemeClr val="lt1"/>
                </a:highlight>
                <a:latin typeface="Roboto"/>
                <a:ea typeface="Roboto"/>
                <a:cs typeface="Roboto"/>
                <a:sym typeface="Roboto"/>
              </a:rPr>
              <a:t>reate a project</a:t>
            </a:r>
            <a:endParaRPr sz="2400">
              <a:solidFill>
                <a:srgbClr val="595959"/>
              </a:solidFill>
              <a:highlight>
                <a:schemeClr val="lt1"/>
              </a:highlight>
              <a:latin typeface="Roboto"/>
              <a:ea typeface="Roboto"/>
              <a:cs typeface="Roboto"/>
              <a:sym typeface="Roboto"/>
            </a:endParaRPr>
          </a:p>
          <a:p>
            <a:pPr indent="-381000" lvl="0" marL="457200" rtl="0" algn="l">
              <a:lnSpc>
                <a:spcPct val="115000"/>
              </a:lnSpc>
              <a:spcBef>
                <a:spcPts val="1000"/>
              </a:spcBef>
              <a:spcAft>
                <a:spcPts val="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Make a modification to a project</a:t>
            </a:r>
            <a:endParaRPr sz="2400">
              <a:solidFill>
                <a:srgbClr val="595959"/>
              </a:solidFill>
              <a:highlight>
                <a:schemeClr val="lt1"/>
              </a:highlight>
              <a:latin typeface="Roboto"/>
              <a:ea typeface="Roboto"/>
              <a:cs typeface="Roboto"/>
              <a:sym typeface="Roboto"/>
            </a:endParaRPr>
          </a:p>
          <a:p>
            <a:pPr indent="0" lvl="0" marL="0" rtl="0" algn="l">
              <a:lnSpc>
                <a:spcPct val="115000"/>
              </a:lnSpc>
              <a:spcBef>
                <a:spcPts val="1000"/>
              </a:spcBef>
              <a:spcAft>
                <a:spcPts val="0"/>
              </a:spcAft>
              <a:buNone/>
            </a:pPr>
            <a:r>
              <a:t/>
            </a:r>
            <a:endParaRPr sz="600">
              <a:solidFill>
                <a:srgbClr val="595959"/>
              </a:solidFill>
              <a:highlight>
                <a:schemeClr val="lt1"/>
              </a:highlight>
              <a:latin typeface="Roboto"/>
              <a:ea typeface="Roboto"/>
              <a:cs typeface="Roboto"/>
              <a:sym typeface="Roboto"/>
            </a:endParaRPr>
          </a:p>
          <a:p>
            <a:pPr indent="0" lvl="0" marL="0" rtl="0" algn="l">
              <a:lnSpc>
                <a:spcPct val="115000"/>
              </a:lnSpc>
              <a:spcBef>
                <a:spcPts val="1000"/>
              </a:spcBef>
              <a:spcAft>
                <a:spcPts val="0"/>
              </a:spcAft>
              <a:buNone/>
            </a:pPr>
            <a:r>
              <a:rPr b="1" lang="en" sz="2400">
                <a:solidFill>
                  <a:srgbClr val="595959"/>
                </a:solidFill>
                <a:highlight>
                  <a:schemeClr val="lt1"/>
                </a:highlight>
                <a:latin typeface="Roboto"/>
                <a:ea typeface="Roboto"/>
                <a:cs typeface="Roboto"/>
                <a:sym typeface="Roboto"/>
              </a:rPr>
              <a:t>Public</a:t>
            </a:r>
            <a:endParaRPr b="1" sz="2400">
              <a:solidFill>
                <a:srgbClr val="595959"/>
              </a:solidFill>
              <a:highlight>
                <a:schemeClr val="lt1"/>
              </a:highlight>
              <a:latin typeface="Roboto"/>
              <a:ea typeface="Roboto"/>
              <a:cs typeface="Roboto"/>
              <a:sym typeface="Roboto"/>
            </a:endParaRPr>
          </a:p>
          <a:p>
            <a:pPr indent="-381000" lvl="0" marL="457200" rtl="0" algn="l">
              <a:lnSpc>
                <a:spcPct val="115000"/>
              </a:lnSpc>
              <a:spcBef>
                <a:spcPts val="1000"/>
              </a:spcBef>
              <a:spcAft>
                <a:spcPts val="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To search through CPCESU projects</a:t>
            </a:r>
            <a:endParaRPr sz="2400">
              <a:solidFill>
                <a:srgbClr val="595959"/>
              </a:solidFill>
              <a:highlight>
                <a:schemeClr val="lt1"/>
              </a:highlight>
              <a:latin typeface="Roboto"/>
              <a:ea typeface="Roboto"/>
              <a:cs typeface="Roboto"/>
              <a:sym typeface="Roboto"/>
            </a:endParaRPr>
          </a:p>
          <a:p>
            <a:pPr indent="-381000" lvl="0" marL="457200" rtl="0" algn="l">
              <a:lnSpc>
                <a:spcPct val="115000"/>
              </a:lnSpc>
              <a:spcBef>
                <a:spcPts val="1000"/>
              </a:spcBef>
              <a:spcAft>
                <a:spcPts val="100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To be able to use the website</a:t>
            </a:r>
            <a:endParaRPr sz="2400">
              <a:solidFill>
                <a:srgbClr val="595959"/>
              </a:solidFill>
              <a:highlight>
                <a:schemeClr val="lt1"/>
              </a:highlight>
              <a:latin typeface="Roboto"/>
              <a:ea typeface="Roboto"/>
              <a:cs typeface="Roboto"/>
              <a:sym typeface="Roboto"/>
            </a:endParaRPr>
          </a:p>
        </p:txBody>
      </p:sp>
      <p:sp>
        <p:nvSpPr>
          <p:cNvPr id="204" name="Google Shape;20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3"/>
          <p:cNvSpPr txBox="1"/>
          <p:nvPr>
            <p:ph type="title"/>
          </p:nvPr>
        </p:nvSpPr>
        <p:spPr>
          <a:xfrm>
            <a:off x="0" y="0"/>
            <a:ext cx="9144000" cy="572700"/>
          </a:xfrm>
          <a:prstGeom prst="rect">
            <a:avLst/>
          </a:prstGeom>
          <a:solidFill>
            <a:srgbClr val="6AA84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Top Level Functional Requirements</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endParaRPr>
          </a:p>
        </p:txBody>
      </p:sp>
      <p:sp>
        <p:nvSpPr>
          <p:cNvPr id="210" name="Google Shape;210;p23"/>
          <p:cNvSpPr txBox="1"/>
          <p:nvPr>
            <p:ph idx="1" type="body"/>
          </p:nvPr>
        </p:nvSpPr>
        <p:spPr>
          <a:xfrm>
            <a:off x="1991550" y="959725"/>
            <a:ext cx="7029600" cy="360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595959"/>
                </a:solidFill>
                <a:highlight>
                  <a:schemeClr val="lt1"/>
                </a:highlight>
                <a:latin typeface="Roboto"/>
                <a:ea typeface="Roboto"/>
                <a:cs typeface="Roboto"/>
                <a:sym typeface="Roboto"/>
              </a:rPr>
              <a:t>Projects </a:t>
            </a:r>
            <a:r>
              <a:rPr lang="en" sz="2400" u="sng">
                <a:solidFill>
                  <a:srgbClr val="595959"/>
                </a:solidFill>
                <a:highlight>
                  <a:schemeClr val="lt1"/>
                </a:highlight>
                <a:latin typeface="Roboto"/>
                <a:ea typeface="Roboto"/>
                <a:cs typeface="Roboto"/>
                <a:sym typeface="Roboto"/>
              </a:rPr>
              <a:t>shall</a:t>
            </a:r>
            <a:r>
              <a:rPr lang="en" sz="2400">
                <a:solidFill>
                  <a:srgbClr val="595959"/>
                </a:solidFill>
                <a:highlight>
                  <a:schemeClr val="lt1"/>
                </a:highlight>
                <a:latin typeface="Roboto"/>
                <a:ea typeface="Roboto"/>
                <a:cs typeface="Roboto"/>
                <a:sym typeface="Roboto"/>
              </a:rPr>
              <a:t> be tracked through their six phases: Proposal, Drafting, Execution, Tracking, Termination, Archive</a:t>
            </a:r>
            <a:endParaRPr sz="2400">
              <a:solidFill>
                <a:srgbClr val="595959"/>
              </a:solidFill>
              <a:highlight>
                <a:schemeClr val="lt1"/>
              </a:highlight>
              <a:latin typeface="Roboto"/>
              <a:ea typeface="Roboto"/>
              <a:cs typeface="Roboto"/>
              <a:sym typeface="Roboto"/>
            </a:endParaRPr>
          </a:p>
          <a:p>
            <a:pPr indent="0" lvl="0" marL="0" rtl="0" algn="l">
              <a:spcBef>
                <a:spcPts val="1000"/>
              </a:spcBef>
              <a:spcAft>
                <a:spcPts val="0"/>
              </a:spcAft>
              <a:buNone/>
            </a:pPr>
            <a:r>
              <a:t/>
            </a:r>
            <a:endParaRPr sz="600">
              <a:solidFill>
                <a:srgbClr val="595959"/>
              </a:solidFill>
              <a:highlight>
                <a:schemeClr val="lt1"/>
              </a:highlight>
              <a:latin typeface="Roboto"/>
              <a:ea typeface="Roboto"/>
              <a:cs typeface="Roboto"/>
              <a:sym typeface="Roboto"/>
            </a:endParaRPr>
          </a:p>
          <a:p>
            <a:pPr indent="0" lvl="0" marL="0" rtl="0" algn="l">
              <a:spcBef>
                <a:spcPts val="1000"/>
              </a:spcBef>
              <a:spcAft>
                <a:spcPts val="1000"/>
              </a:spcAft>
              <a:buNone/>
            </a:pPr>
            <a:r>
              <a:rPr lang="en" sz="2400">
                <a:solidFill>
                  <a:srgbClr val="595959"/>
                </a:solidFill>
                <a:highlight>
                  <a:schemeClr val="lt1"/>
                </a:highlight>
                <a:latin typeface="Roboto"/>
                <a:ea typeface="Roboto"/>
                <a:cs typeface="Roboto"/>
                <a:sym typeface="Roboto"/>
              </a:rPr>
              <a:t>Options </a:t>
            </a:r>
            <a:r>
              <a:rPr lang="en" sz="2400" u="sng">
                <a:solidFill>
                  <a:srgbClr val="595959"/>
                </a:solidFill>
                <a:highlight>
                  <a:schemeClr val="lt1"/>
                </a:highlight>
                <a:latin typeface="Roboto"/>
                <a:ea typeface="Roboto"/>
                <a:cs typeface="Roboto"/>
                <a:sym typeface="Roboto"/>
              </a:rPr>
              <a:t>may</a:t>
            </a:r>
            <a:r>
              <a:rPr lang="en" sz="2400">
                <a:solidFill>
                  <a:srgbClr val="595959"/>
                </a:solidFill>
                <a:highlight>
                  <a:schemeClr val="lt1"/>
                </a:highlight>
                <a:latin typeface="Roboto"/>
                <a:ea typeface="Roboto"/>
                <a:cs typeface="Roboto"/>
                <a:sym typeface="Roboto"/>
              </a:rPr>
              <a:t> have buttons large enough for users to click on with a slight shake, </a:t>
            </a:r>
            <a:r>
              <a:rPr lang="en" sz="2400" u="sng">
                <a:solidFill>
                  <a:srgbClr val="595959"/>
                </a:solidFill>
                <a:highlight>
                  <a:schemeClr val="lt1"/>
                </a:highlight>
                <a:latin typeface="Roboto"/>
                <a:ea typeface="Roboto"/>
                <a:cs typeface="Roboto"/>
                <a:sym typeface="Roboto"/>
              </a:rPr>
              <a:t>as defined in the following sections</a:t>
            </a:r>
            <a:endParaRPr sz="2400" u="sng">
              <a:solidFill>
                <a:srgbClr val="595959"/>
              </a:solidFill>
              <a:highlight>
                <a:schemeClr val="lt1"/>
              </a:highlight>
              <a:latin typeface="Roboto"/>
              <a:ea typeface="Roboto"/>
              <a:cs typeface="Roboto"/>
              <a:sym typeface="Roboto"/>
            </a:endParaRPr>
          </a:p>
        </p:txBody>
      </p:sp>
      <p:sp>
        <p:nvSpPr>
          <p:cNvPr id="211" name="Google Shape;21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2" name="Google Shape;212;p23"/>
          <p:cNvSpPr txBox="1"/>
          <p:nvPr/>
        </p:nvSpPr>
        <p:spPr>
          <a:xfrm>
            <a:off x="-480100" y="1283775"/>
            <a:ext cx="2410200" cy="5727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1000"/>
              </a:spcAft>
              <a:buClr>
                <a:schemeClr val="dk1"/>
              </a:buClr>
              <a:buSzPts val="1100"/>
              <a:buFont typeface="Arial"/>
              <a:buNone/>
            </a:pPr>
            <a:r>
              <a:rPr b="1" lang="en" sz="2400">
                <a:solidFill>
                  <a:schemeClr val="dk2"/>
                </a:solidFill>
                <a:highlight>
                  <a:schemeClr val="lt1"/>
                </a:highlight>
                <a:latin typeface="Roboto"/>
                <a:ea typeface="Roboto"/>
                <a:cs typeface="Roboto"/>
                <a:sym typeface="Roboto"/>
              </a:rPr>
              <a:t> </a:t>
            </a:r>
            <a:r>
              <a:rPr b="1" lang="en" sz="2400">
                <a:solidFill>
                  <a:schemeClr val="dk2"/>
                </a:solidFill>
                <a:highlight>
                  <a:schemeClr val="lt1"/>
                </a:highlight>
                <a:latin typeface="Roboto"/>
                <a:ea typeface="Roboto"/>
                <a:cs typeface="Roboto"/>
                <a:sym typeface="Roboto"/>
              </a:rPr>
              <a:t>SRS: F1.00</a:t>
            </a:r>
            <a:endParaRPr/>
          </a:p>
        </p:txBody>
      </p:sp>
      <p:sp>
        <p:nvSpPr>
          <p:cNvPr id="213" name="Google Shape;213;p23"/>
          <p:cNvSpPr txBox="1"/>
          <p:nvPr/>
        </p:nvSpPr>
        <p:spPr>
          <a:xfrm>
            <a:off x="-480100" y="2868525"/>
            <a:ext cx="2556900" cy="5727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1000"/>
              </a:spcAft>
              <a:buNone/>
            </a:pPr>
            <a:r>
              <a:rPr b="1" lang="en" sz="2400">
                <a:solidFill>
                  <a:schemeClr val="dk2"/>
                </a:solidFill>
                <a:highlight>
                  <a:schemeClr val="lt1"/>
                </a:highlight>
                <a:latin typeface="Roboto"/>
                <a:ea typeface="Roboto"/>
                <a:cs typeface="Roboto"/>
                <a:sym typeface="Roboto"/>
              </a:rPr>
              <a:t> </a:t>
            </a:r>
            <a:r>
              <a:rPr b="1" lang="en" sz="2400">
                <a:solidFill>
                  <a:schemeClr val="dk2"/>
                </a:solidFill>
                <a:highlight>
                  <a:schemeClr val="lt1"/>
                </a:highlight>
                <a:latin typeface="Roboto"/>
                <a:ea typeface="Roboto"/>
                <a:cs typeface="Roboto"/>
                <a:sym typeface="Roboto"/>
              </a:rPr>
              <a:t>SRS: F2.00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4"/>
          <p:cNvSpPr txBox="1"/>
          <p:nvPr>
            <p:ph type="title"/>
          </p:nvPr>
        </p:nvSpPr>
        <p:spPr>
          <a:xfrm>
            <a:off x="0" y="0"/>
            <a:ext cx="9144000" cy="572700"/>
          </a:xfrm>
          <a:prstGeom prst="rect">
            <a:avLst/>
          </a:prstGeom>
          <a:solidFill>
            <a:srgbClr val="0B5394"/>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Top Level Performance Requirements</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endParaRPr>
          </a:p>
        </p:txBody>
      </p:sp>
      <p:sp>
        <p:nvSpPr>
          <p:cNvPr id="219" name="Google Shape;219;p24"/>
          <p:cNvSpPr txBox="1"/>
          <p:nvPr>
            <p:ph idx="1" type="body"/>
          </p:nvPr>
        </p:nvSpPr>
        <p:spPr>
          <a:xfrm>
            <a:off x="1792950" y="959725"/>
            <a:ext cx="7351200" cy="2068200"/>
          </a:xfrm>
          <a:prstGeom prst="rect">
            <a:avLst/>
          </a:prstGeom>
        </p:spPr>
        <p:txBody>
          <a:bodyPr anchorCtr="0" anchor="ctr" bIns="91425" lIns="91425" spcFirstLastPara="1" rIns="91425" wrap="square" tIns="91425">
            <a:noAutofit/>
          </a:bodyPr>
          <a:lstStyle/>
          <a:p>
            <a:pPr indent="0" lvl="0" marL="0" rtl="0" algn="l">
              <a:lnSpc>
                <a:spcPct val="115000"/>
              </a:lnSpc>
              <a:spcBef>
                <a:spcPts val="1000"/>
              </a:spcBef>
              <a:spcAft>
                <a:spcPts val="1600"/>
              </a:spcAft>
              <a:buNone/>
            </a:pPr>
            <a:r>
              <a:rPr lang="en" sz="2400">
                <a:solidFill>
                  <a:srgbClr val="595959"/>
                </a:solidFill>
                <a:highlight>
                  <a:schemeClr val="lt1"/>
                </a:highlight>
                <a:latin typeface="Roboto"/>
                <a:ea typeface="Roboto"/>
                <a:cs typeface="Roboto"/>
                <a:sym typeface="Roboto"/>
              </a:rPr>
              <a:t>The website shall take </a:t>
            </a:r>
            <a:r>
              <a:rPr lang="en" sz="2400" u="sng">
                <a:solidFill>
                  <a:srgbClr val="595959"/>
                </a:solidFill>
                <a:highlight>
                  <a:schemeClr val="lt1"/>
                </a:highlight>
                <a:latin typeface="Roboto"/>
                <a:ea typeface="Roboto"/>
                <a:cs typeface="Roboto"/>
                <a:sym typeface="Roboto"/>
              </a:rPr>
              <a:t>no more than 250 ms</a:t>
            </a:r>
            <a:r>
              <a:rPr lang="en" sz="2400">
                <a:solidFill>
                  <a:srgbClr val="595959"/>
                </a:solidFill>
                <a:highlight>
                  <a:schemeClr val="lt1"/>
                </a:highlight>
                <a:latin typeface="Roboto"/>
                <a:ea typeface="Roboto"/>
                <a:cs typeface="Roboto"/>
                <a:sym typeface="Roboto"/>
              </a:rPr>
              <a:t> to respond to any user input, as defined in the following sections</a:t>
            </a:r>
            <a:endParaRPr sz="2400" strike="sngStrike">
              <a:solidFill>
                <a:srgbClr val="595959"/>
              </a:solidFill>
              <a:highlight>
                <a:schemeClr val="lt1"/>
              </a:highlight>
              <a:latin typeface="Roboto"/>
              <a:ea typeface="Roboto"/>
              <a:cs typeface="Roboto"/>
              <a:sym typeface="Roboto"/>
            </a:endParaRPr>
          </a:p>
        </p:txBody>
      </p:sp>
      <p:sp>
        <p:nvSpPr>
          <p:cNvPr id="220" name="Google Shape;220;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1" name="Google Shape;221;p24"/>
          <p:cNvSpPr txBox="1"/>
          <p:nvPr/>
        </p:nvSpPr>
        <p:spPr>
          <a:xfrm>
            <a:off x="0" y="1365525"/>
            <a:ext cx="1741800" cy="471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1600"/>
              </a:spcAft>
              <a:buClr>
                <a:schemeClr val="dk1"/>
              </a:buClr>
              <a:buSzPts val="1100"/>
              <a:buFont typeface="Arial"/>
              <a:buNone/>
            </a:pPr>
            <a:r>
              <a:rPr b="1" lang="en" sz="2400">
                <a:solidFill>
                  <a:schemeClr val="dk2"/>
                </a:solidFill>
                <a:highlight>
                  <a:schemeClr val="lt1"/>
                </a:highlight>
                <a:latin typeface="Roboto"/>
                <a:ea typeface="Roboto"/>
                <a:cs typeface="Roboto"/>
                <a:sym typeface="Roboto"/>
              </a:rPr>
              <a:t>SRS: P1.00</a:t>
            </a:r>
            <a:endParaRPr b="1"/>
          </a:p>
        </p:txBody>
      </p:sp>
      <p:sp>
        <p:nvSpPr>
          <p:cNvPr id="222" name="Google Shape;222;p24"/>
          <p:cNvSpPr txBox="1"/>
          <p:nvPr/>
        </p:nvSpPr>
        <p:spPr>
          <a:xfrm>
            <a:off x="1676550" y="2978725"/>
            <a:ext cx="2782500" cy="1684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000"/>
              </a:spcBef>
              <a:spcAft>
                <a:spcPts val="0"/>
              </a:spcAft>
              <a:buClr>
                <a:schemeClr val="dk2"/>
              </a:buClr>
              <a:buSzPts val="2400"/>
              <a:buFont typeface="Roboto"/>
              <a:buChar char="●"/>
            </a:pPr>
            <a:r>
              <a:rPr lang="en" sz="2400">
                <a:solidFill>
                  <a:schemeClr val="dk2"/>
                </a:solidFill>
                <a:highlight>
                  <a:schemeClr val="lt1"/>
                </a:highlight>
                <a:latin typeface="Roboto"/>
                <a:ea typeface="Roboto"/>
                <a:cs typeface="Roboto"/>
                <a:sym typeface="Roboto"/>
              </a:rPr>
              <a:t>Secure</a:t>
            </a:r>
            <a:endParaRPr sz="2400">
              <a:solidFill>
                <a:schemeClr val="dk2"/>
              </a:solidFill>
              <a:highlight>
                <a:schemeClr val="lt1"/>
              </a:highlight>
              <a:latin typeface="Roboto"/>
              <a:ea typeface="Roboto"/>
              <a:cs typeface="Roboto"/>
              <a:sym typeface="Roboto"/>
            </a:endParaRPr>
          </a:p>
          <a:p>
            <a:pPr indent="-381000" lvl="0" marL="457200" rtl="0" algn="l">
              <a:lnSpc>
                <a:spcPct val="115000"/>
              </a:lnSpc>
              <a:spcBef>
                <a:spcPts val="1600"/>
              </a:spcBef>
              <a:spcAft>
                <a:spcPts val="1600"/>
              </a:spcAft>
              <a:buClr>
                <a:schemeClr val="dk2"/>
              </a:buClr>
              <a:buSzPts val="2400"/>
              <a:buFont typeface="Roboto"/>
              <a:buChar char="●"/>
            </a:pPr>
            <a:r>
              <a:rPr lang="en" sz="2400">
                <a:solidFill>
                  <a:schemeClr val="dk2"/>
                </a:solidFill>
                <a:highlight>
                  <a:schemeClr val="lt1"/>
                </a:highlight>
                <a:latin typeface="Roboto"/>
                <a:ea typeface="Roboto"/>
                <a:cs typeface="Roboto"/>
                <a:sym typeface="Roboto"/>
              </a:rPr>
              <a:t>Intuitive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5"/>
          <p:cNvSpPr txBox="1"/>
          <p:nvPr>
            <p:ph type="title"/>
          </p:nvPr>
        </p:nvSpPr>
        <p:spPr>
          <a:xfrm>
            <a:off x="0" y="0"/>
            <a:ext cx="9144000" cy="572700"/>
          </a:xfrm>
          <a:prstGeom prst="rect">
            <a:avLst/>
          </a:prstGeom>
          <a:solidFill>
            <a:srgbClr val="BF9000"/>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Top Level Environmental Requirements</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endParaRPr>
          </a:p>
        </p:txBody>
      </p:sp>
      <p:sp>
        <p:nvSpPr>
          <p:cNvPr id="228" name="Google Shape;228;p25"/>
          <p:cNvSpPr txBox="1"/>
          <p:nvPr>
            <p:ph idx="1" type="body"/>
          </p:nvPr>
        </p:nvSpPr>
        <p:spPr>
          <a:xfrm>
            <a:off x="1906200" y="1777663"/>
            <a:ext cx="7237800" cy="1680600"/>
          </a:xfrm>
          <a:prstGeom prst="rect">
            <a:avLst/>
          </a:prstGeom>
        </p:spPr>
        <p:txBody>
          <a:bodyPr anchorCtr="0" anchor="t" bIns="91425" lIns="91425" spcFirstLastPara="1" rIns="91425" wrap="square" tIns="91425">
            <a:noAutofit/>
          </a:bodyPr>
          <a:lstStyle/>
          <a:p>
            <a:pPr indent="0" lvl="0" marL="0" rtl="0" algn="l">
              <a:spcBef>
                <a:spcPts val="1000"/>
              </a:spcBef>
              <a:spcAft>
                <a:spcPts val="1600"/>
              </a:spcAft>
              <a:buNone/>
            </a:pPr>
            <a:r>
              <a:rPr lang="en" sz="2400">
                <a:highlight>
                  <a:schemeClr val="lt1"/>
                </a:highlight>
                <a:latin typeface="Roboto"/>
                <a:ea typeface="Roboto"/>
                <a:cs typeface="Roboto"/>
                <a:sym typeface="Roboto"/>
              </a:rPr>
              <a:t>Organizations have a variety of non-standard forms, thus </a:t>
            </a:r>
            <a:r>
              <a:rPr b="1" lang="en" sz="2400">
                <a:highlight>
                  <a:schemeClr val="lt1"/>
                </a:highlight>
                <a:latin typeface="Roboto"/>
                <a:ea typeface="Roboto"/>
                <a:cs typeface="Roboto"/>
                <a:sym typeface="Roboto"/>
              </a:rPr>
              <a:t>SRS: F7.00</a:t>
            </a:r>
            <a:r>
              <a:rPr lang="en" sz="2400">
                <a:highlight>
                  <a:schemeClr val="lt1"/>
                </a:highlight>
                <a:latin typeface="Roboto"/>
                <a:ea typeface="Roboto"/>
                <a:cs typeface="Roboto"/>
                <a:sym typeface="Roboto"/>
              </a:rPr>
              <a:t> may not apply for all of these forms</a:t>
            </a:r>
            <a:endParaRPr sz="2400">
              <a:solidFill>
                <a:srgbClr val="595959"/>
              </a:solidFill>
              <a:highlight>
                <a:schemeClr val="lt1"/>
              </a:highlight>
              <a:latin typeface="Roboto"/>
              <a:ea typeface="Roboto"/>
              <a:cs typeface="Roboto"/>
              <a:sym typeface="Roboto"/>
            </a:endParaRPr>
          </a:p>
        </p:txBody>
      </p:sp>
      <p:sp>
        <p:nvSpPr>
          <p:cNvPr id="229" name="Google Shape;229;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0" name="Google Shape;230;p25"/>
          <p:cNvSpPr txBox="1"/>
          <p:nvPr/>
        </p:nvSpPr>
        <p:spPr>
          <a:xfrm>
            <a:off x="0" y="1743300"/>
            <a:ext cx="1751700" cy="62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1600"/>
              </a:spcAft>
              <a:buClr>
                <a:schemeClr val="dk1"/>
              </a:buClr>
              <a:buSzPts val="1100"/>
              <a:buFont typeface="Arial"/>
              <a:buNone/>
            </a:pPr>
            <a:r>
              <a:rPr b="1" lang="en" sz="2400">
                <a:solidFill>
                  <a:schemeClr val="dk2"/>
                </a:solidFill>
                <a:highlight>
                  <a:schemeClr val="lt1"/>
                </a:highlight>
                <a:latin typeface="Roboto"/>
                <a:ea typeface="Roboto"/>
                <a:cs typeface="Roboto"/>
                <a:sym typeface="Roboto"/>
              </a:rPr>
              <a:t>SRS: E1.01</a:t>
            </a:r>
            <a:r>
              <a:rPr lang="en" sz="2400">
                <a:solidFill>
                  <a:schemeClr val="dk2"/>
                </a:solidFill>
                <a:highlight>
                  <a:schemeClr val="lt1"/>
                </a:highlight>
                <a:latin typeface="Roboto"/>
                <a:ea typeface="Roboto"/>
                <a:cs typeface="Roboto"/>
                <a:sym typeface="Roboto"/>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6"/>
          <p:cNvSpPr txBox="1"/>
          <p:nvPr>
            <p:ph type="title"/>
          </p:nvPr>
        </p:nvSpPr>
        <p:spPr>
          <a:xfrm>
            <a:off x="0" y="0"/>
            <a:ext cx="9144000" cy="572700"/>
          </a:xfrm>
          <a:prstGeom prst="rect">
            <a:avLst/>
          </a:prstGeom>
          <a:solidFill>
            <a:srgbClr val="6AA84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Breakdown to Low Level Requirements</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endParaRPr>
          </a:p>
        </p:txBody>
      </p:sp>
      <p:sp>
        <p:nvSpPr>
          <p:cNvPr id="236" name="Google Shape;236;p26"/>
          <p:cNvSpPr txBox="1"/>
          <p:nvPr>
            <p:ph idx="1" type="body"/>
          </p:nvPr>
        </p:nvSpPr>
        <p:spPr>
          <a:xfrm>
            <a:off x="1753775" y="711775"/>
            <a:ext cx="7390200" cy="43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595959"/>
                </a:solidFill>
                <a:highlight>
                  <a:schemeClr val="lt1"/>
                </a:highlight>
                <a:latin typeface="Roboto"/>
                <a:ea typeface="Roboto"/>
                <a:cs typeface="Roboto"/>
                <a:sym typeface="Roboto"/>
              </a:rPr>
              <a:t>Modifications to a project shall be tracked</a:t>
            </a:r>
            <a:endParaRPr sz="2400">
              <a:solidFill>
                <a:srgbClr val="595959"/>
              </a:solidFill>
              <a:highlight>
                <a:schemeClr val="lt1"/>
              </a:highlight>
              <a:latin typeface="Roboto"/>
              <a:ea typeface="Roboto"/>
              <a:cs typeface="Roboto"/>
              <a:sym typeface="Roboto"/>
            </a:endParaRPr>
          </a:p>
          <a:p>
            <a:pPr indent="0" lvl="0" marL="457200" rtl="0" algn="l">
              <a:spcBef>
                <a:spcPts val="1600"/>
              </a:spcBef>
              <a:spcAft>
                <a:spcPts val="0"/>
              </a:spcAft>
              <a:buNone/>
            </a:pPr>
            <a:r>
              <a:rPr lang="en" sz="2400">
                <a:solidFill>
                  <a:srgbClr val="595959"/>
                </a:solidFill>
                <a:highlight>
                  <a:schemeClr val="lt1"/>
                </a:highlight>
                <a:latin typeface="Roboto"/>
                <a:ea typeface="Roboto"/>
                <a:cs typeface="Roboto"/>
                <a:sym typeface="Roboto"/>
              </a:rPr>
              <a:t>When a modification is submitted by the organization, a CP Staff shall be notified of the modification</a:t>
            </a:r>
            <a:endParaRPr sz="2400">
              <a:solidFill>
                <a:srgbClr val="595959"/>
              </a:solidFill>
              <a:highlight>
                <a:schemeClr val="lt1"/>
              </a:highlight>
              <a:latin typeface="Roboto"/>
              <a:ea typeface="Roboto"/>
              <a:cs typeface="Roboto"/>
              <a:sym typeface="Roboto"/>
            </a:endParaRPr>
          </a:p>
          <a:p>
            <a:pPr indent="0" lvl="0" marL="457200" rtl="0" algn="l">
              <a:spcBef>
                <a:spcPts val="1600"/>
              </a:spcBef>
              <a:spcAft>
                <a:spcPts val="0"/>
              </a:spcAft>
              <a:buNone/>
            </a:pPr>
            <a:r>
              <a:rPr lang="en" sz="2400">
                <a:solidFill>
                  <a:srgbClr val="595959"/>
                </a:solidFill>
                <a:highlight>
                  <a:schemeClr val="lt1"/>
                </a:highlight>
                <a:latin typeface="Roboto"/>
                <a:ea typeface="Roboto"/>
                <a:cs typeface="Roboto"/>
                <a:sym typeface="Roboto"/>
              </a:rPr>
              <a:t>The CP staff shall approve or deny the modification</a:t>
            </a:r>
            <a:endParaRPr sz="2400">
              <a:solidFill>
                <a:srgbClr val="595959"/>
              </a:solidFill>
              <a:highlight>
                <a:schemeClr val="lt1"/>
              </a:highlight>
              <a:latin typeface="Roboto"/>
              <a:ea typeface="Roboto"/>
              <a:cs typeface="Roboto"/>
              <a:sym typeface="Roboto"/>
            </a:endParaRPr>
          </a:p>
          <a:p>
            <a:pPr indent="457200" lvl="0" marL="0" marR="0" rtl="0" algn="l">
              <a:lnSpc>
                <a:spcPct val="115000"/>
              </a:lnSpc>
              <a:spcBef>
                <a:spcPts val="1600"/>
              </a:spcBef>
              <a:spcAft>
                <a:spcPts val="1600"/>
              </a:spcAft>
              <a:buNone/>
            </a:pPr>
            <a:r>
              <a:rPr lang="en" sz="2400">
                <a:solidFill>
                  <a:srgbClr val="595959"/>
                </a:solidFill>
                <a:highlight>
                  <a:schemeClr val="lt1"/>
                </a:highlight>
                <a:latin typeface="Roboto"/>
                <a:ea typeface="Roboto"/>
                <a:cs typeface="Roboto"/>
                <a:sym typeface="Roboto"/>
              </a:rPr>
              <a:t>The result of this modification shall be logged</a:t>
            </a:r>
            <a:endParaRPr sz="2400">
              <a:solidFill>
                <a:srgbClr val="595959"/>
              </a:solidFill>
              <a:highlight>
                <a:schemeClr val="lt1"/>
              </a:highlight>
              <a:latin typeface="Roboto"/>
              <a:ea typeface="Roboto"/>
              <a:cs typeface="Roboto"/>
              <a:sym typeface="Roboto"/>
            </a:endParaRPr>
          </a:p>
        </p:txBody>
      </p:sp>
      <p:sp>
        <p:nvSpPr>
          <p:cNvPr id="237" name="Google Shape;237;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8" name="Google Shape;238;p26"/>
          <p:cNvSpPr txBox="1"/>
          <p:nvPr/>
        </p:nvSpPr>
        <p:spPr>
          <a:xfrm>
            <a:off x="-558475" y="777375"/>
            <a:ext cx="2556900" cy="5727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1000"/>
              </a:spcAft>
              <a:buNone/>
            </a:pPr>
            <a:r>
              <a:rPr b="1" lang="en" sz="2400">
                <a:solidFill>
                  <a:schemeClr val="dk2"/>
                </a:solidFill>
                <a:highlight>
                  <a:schemeClr val="lt1"/>
                </a:highlight>
                <a:latin typeface="Roboto"/>
                <a:ea typeface="Roboto"/>
                <a:cs typeface="Roboto"/>
                <a:sym typeface="Roboto"/>
              </a:rPr>
              <a:t> SRS: F2.00</a:t>
            </a:r>
            <a:endParaRPr/>
          </a:p>
        </p:txBody>
      </p:sp>
      <p:sp>
        <p:nvSpPr>
          <p:cNvPr id="239" name="Google Shape;239;p26"/>
          <p:cNvSpPr txBox="1"/>
          <p:nvPr/>
        </p:nvSpPr>
        <p:spPr>
          <a:xfrm>
            <a:off x="0" y="1420725"/>
            <a:ext cx="2556900" cy="5727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1000"/>
              </a:spcAft>
              <a:buNone/>
            </a:pPr>
            <a:r>
              <a:rPr b="1" lang="en" sz="2400">
                <a:solidFill>
                  <a:schemeClr val="dk2"/>
                </a:solidFill>
                <a:highlight>
                  <a:schemeClr val="lt1"/>
                </a:highlight>
                <a:latin typeface="Roboto"/>
                <a:ea typeface="Roboto"/>
                <a:cs typeface="Roboto"/>
                <a:sym typeface="Roboto"/>
              </a:rPr>
              <a:t> SRS: F2.01</a:t>
            </a:r>
            <a:endParaRPr/>
          </a:p>
        </p:txBody>
      </p:sp>
      <p:sp>
        <p:nvSpPr>
          <p:cNvPr id="240" name="Google Shape;240;p26"/>
          <p:cNvSpPr txBox="1"/>
          <p:nvPr/>
        </p:nvSpPr>
        <p:spPr>
          <a:xfrm>
            <a:off x="0" y="2841450"/>
            <a:ext cx="2556900" cy="5727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1000"/>
              </a:spcAft>
              <a:buNone/>
            </a:pPr>
            <a:r>
              <a:rPr b="1" lang="en" sz="2400">
                <a:solidFill>
                  <a:schemeClr val="dk2"/>
                </a:solidFill>
                <a:highlight>
                  <a:schemeClr val="lt1"/>
                </a:highlight>
                <a:latin typeface="Roboto"/>
                <a:ea typeface="Roboto"/>
                <a:cs typeface="Roboto"/>
                <a:sym typeface="Roboto"/>
              </a:rPr>
              <a:t> SRS: F2.02</a:t>
            </a:r>
            <a:endParaRPr/>
          </a:p>
        </p:txBody>
      </p:sp>
      <p:sp>
        <p:nvSpPr>
          <p:cNvPr id="241" name="Google Shape;241;p26"/>
          <p:cNvSpPr txBox="1"/>
          <p:nvPr/>
        </p:nvSpPr>
        <p:spPr>
          <a:xfrm>
            <a:off x="0" y="3908125"/>
            <a:ext cx="2556900" cy="5727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1000"/>
              </a:spcAft>
              <a:buNone/>
            </a:pPr>
            <a:r>
              <a:rPr b="1" lang="en" sz="2400">
                <a:solidFill>
                  <a:schemeClr val="dk2"/>
                </a:solidFill>
                <a:highlight>
                  <a:schemeClr val="lt1"/>
                </a:highlight>
                <a:latin typeface="Roboto"/>
                <a:ea typeface="Roboto"/>
                <a:cs typeface="Roboto"/>
                <a:sym typeface="Roboto"/>
              </a:rPr>
              <a:t> SRS: F2.03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7"/>
          <p:cNvSpPr txBox="1"/>
          <p:nvPr>
            <p:ph type="title"/>
          </p:nvPr>
        </p:nvSpPr>
        <p:spPr>
          <a:xfrm>
            <a:off x="0" y="0"/>
            <a:ext cx="9144000" cy="572700"/>
          </a:xfrm>
          <a:prstGeom prst="rect">
            <a:avLst/>
          </a:prstGeom>
          <a:solidFill>
            <a:srgbClr val="999999"/>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Breakdown to Low Level Requirements</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endParaRPr>
          </a:p>
        </p:txBody>
      </p:sp>
      <p:sp>
        <p:nvSpPr>
          <p:cNvPr id="247" name="Google Shape;247;p27"/>
          <p:cNvSpPr txBox="1"/>
          <p:nvPr>
            <p:ph idx="1" type="body"/>
          </p:nvPr>
        </p:nvSpPr>
        <p:spPr>
          <a:xfrm>
            <a:off x="1792950" y="752125"/>
            <a:ext cx="7460400" cy="430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595959"/>
                </a:solidFill>
                <a:highlight>
                  <a:schemeClr val="lt1"/>
                </a:highlight>
                <a:latin typeface="Roboto"/>
                <a:ea typeface="Roboto"/>
                <a:cs typeface="Roboto"/>
                <a:sym typeface="Roboto"/>
              </a:rPr>
              <a:t>The CP staff shall approve or deny the modification</a:t>
            </a:r>
            <a:endParaRPr sz="2400">
              <a:solidFill>
                <a:srgbClr val="595959"/>
              </a:solidFill>
              <a:highlight>
                <a:schemeClr val="lt1"/>
              </a:highlight>
              <a:latin typeface="Roboto"/>
              <a:ea typeface="Roboto"/>
              <a:cs typeface="Roboto"/>
              <a:sym typeface="Roboto"/>
            </a:endParaRPr>
          </a:p>
          <a:p>
            <a:pPr indent="457200" lvl="0" marL="0" rtl="0" algn="l">
              <a:spcBef>
                <a:spcPts val="1000"/>
              </a:spcBef>
              <a:spcAft>
                <a:spcPts val="0"/>
              </a:spcAft>
              <a:buNone/>
            </a:pPr>
            <a:r>
              <a:rPr lang="en" sz="2400">
                <a:solidFill>
                  <a:srgbClr val="595959"/>
                </a:solidFill>
                <a:highlight>
                  <a:schemeClr val="lt1"/>
                </a:highlight>
                <a:latin typeface="Roboto"/>
                <a:ea typeface="Roboto"/>
                <a:cs typeface="Roboto"/>
                <a:sym typeface="Roboto"/>
              </a:rPr>
              <a:t>When approved, the modification shall be logged</a:t>
            </a:r>
            <a:endParaRPr sz="2400">
              <a:solidFill>
                <a:srgbClr val="595959"/>
              </a:solidFill>
              <a:highlight>
                <a:schemeClr val="lt1"/>
              </a:highlight>
              <a:latin typeface="Roboto"/>
              <a:ea typeface="Roboto"/>
              <a:cs typeface="Roboto"/>
              <a:sym typeface="Roboto"/>
            </a:endParaRPr>
          </a:p>
          <a:p>
            <a:pPr indent="-381000" lvl="2" marL="1371600" rtl="0" algn="l">
              <a:spcBef>
                <a:spcPts val="1000"/>
              </a:spcBef>
              <a:spcAft>
                <a:spcPts val="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See </a:t>
            </a:r>
            <a:r>
              <a:rPr b="1" lang="en" sz="2400">
                <a:solidFill>
                  <a:srgbClr val="595959"/>
                </a:solidFill>
                <a:highlight>
                  <a:schemeClr val="lt1"/>
                </a:highlight>
                <a:latin typeface="Roboto"/>
                <a:ea typeface="Roboto"/>
                <a:cs typeface="Roboto"/>
                <a:sym typeface="Roboto"/>
              </a:rPr>
              <a:t>SRS: F2.03</a:t>
            </a:r>
            <a:endParaRPr sz="2400">
              <a:solidFill>
                <a:srgbClr val="595959"/>
              </a:solidFill>
              <a:highlight>
                <a:schemeClr val="lt1"/>
              </a:highlight>
              <a:latin typeface="Roboto"/>
              <a:ea typeface="Roboto"/>
              <a:cs typeface="Roboto"/>
              <a:sym typeface="Roboto"/>
            </a:endParaRPr>
          </a:p>
          <a:p>
            <a:pPr indent="0" lvl="0" marL="457200" rtl="0" algn="l">
              <a:spcBef>
                <a:spcPts val="1000"/>
              </a:spcBef>
              <a:spcAft>
                <a:spcPts val="0"/>
              </a:spcAft>
              <a:buNone/>
            </a:pPr>
            <a:r>
              <a:rPr lang="en" sz="2400">
                <a:solidFill>
                  <a:srgbClr val="595959"/>
                </a:solidFill>
                <a:highlight>
                  <a:schemeClr val="lt1"/>
                </a:highlight>
                <a:latin typeface="Roboto"/>
                <a:ea typeface="Roboto"/>
                <a:cs typeface="Roboto"/>
                <a:sym typeface="Roboto"/>
              </a:rPr>
              <a:t>When denied, the CP Staffer shall note a reason from a field or a custom one</a:t>
            </a:r>
            <a:endParaRPr sz="2400">
              <a:solidFill>
                <a:srgbClr val="595959"/>
              </a:solidFill>
              <a:highlight>
                <a:schemeClr val="lt1"/>
              </a:highlight>
              <a:latin typeface="Roboto"/>
              <a:ea typeface="Roboto"/>
              <a:cs typeface="Roboto"/>
              <a:sym typeface="Roboto"/>
            </a:endParaRPr>
          </a:p>
          <a:p>
            <a:pPr indent="-381000" lvl="2" marL="1371600" rtl="0" algn="l">
              <a:spcBef>
                <a:spcPts val="1000"/>
              </a:spcBef>
              <a:spcAft>
                <a:spcPts val="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Field entries are:</a:t>
            </a:r>
            <a:endParaRPr sz="2400">
              <a:solidFill>
                <a:srgbClr val="595959"/>
              </a:solidFill>
              <a:highlight>
                <a:schemeClr val="lt1"/>
              </a:highlight>
              <a:latin typeface="Roboto"/>
              <a:ea typeface="Roboto"/>
              <a:cs typeface="Roboto"/>
              <a:sym typeface="Roboto"/>
            </a:endParaRPr>
          </a:p>
          <a:p>
            <a:pPr indent="-381000" lvl="3" marL="1828800" rtl="0" algn="l">
              <a:spcBef>
                <a:spcPts val="1000"/>
              </a:spcBef>
              <a:spcAft>
                <a:spcPts val="100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a:t>
            </a:r>
            <a:endParaRPr sz="2400">
              <a:solidFill>
                <a:srgbClr val="595959"/>
              </a:solidFill>
              <a:highlight>
                <a:schemeClr val="lt1"/>
              </a:highlight>
              <a:latin typeface="Roboto"/>
              <a:ea typeface="Roboto"/>
              <a:cs typeface="Roboto"/>
              <a:sym typeface="Roboto"/>
            </a:endParaRPr>
          </a:p>
        </p:txBody>
      </p:sp>
      <p:sp>
        <p:nvSpPr>
          <p:cNvPr id="248" name="Google Shape;248;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9" name="Google Shape;249;p27"/>
          <p:cNvSpPr txBox="1"/>
          <p:nvPr/>
        </p:nvSpPr>
        <p:spPr>
          <a:xfrm>
            <a:off x="0" y="1079450"/>
            <a:ext cx="1812600" cy="5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b="1" lang="en" sz="2400">
                <a:solidFill>
                  <a:schemeClr val="dk2"/>
                </a:solidFill>
                <a:highlight>
                  <a:schemeClr val="lt1"/>
                </a:highlight>
                <a:latin typeface="Roboto"/>
                <a:ea typeface="Roboto"/>
                <a:cs typeface="Roboto"/>
                <a:sym typeface="Roboto"/>
              </a:rPr>
              <a:t> SRS: F2.02</a:t>
            </a:r>
            <a:endParaRPr/>
          </a:p>
        </p:txBody>
      </p:sp>
      <p:sp>
        <p:nvSpPr>
          <p:cNvPr id="250" name="Google Shape;250;p27"/>
          <p:cNvSpPr txBox="1"/>
          <p:nvPr/>
        </p:nvSpPr>
        <p:spPr>
          <a:xfrm>
            <a:off x="524700" y="1602650"/>
            <a:ext cx="1738500" cy="572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b="1" lang="en" sz="2400">
                <a:solidFill>
                  <a:schemeClr val="dk2"/>
                </a:solidFill>
                <a:highlight>
                  <a:schemeClr val="lt1"/>
                </a:highlight>
                <a:latin typeface="Roboto"/>
                <a:ea typeface="Roboto"/>
                <a:cs typeface="Roboto"/>
                <a:sym typeface="Roboto"/>
              </a:rPr>
              <a:t>SRS: F2.07</a:t>
            </a:r>
            <a:endParaRPr/>
          </a:p>
        </p:txBody>
      </p:sp>
      <p:sp>
        <p:nvSpPr>
          <p:cNvPr id="251" name="Google Shape;251;p27"/>
          <p:cNvSpPr txBox="1"/>
          <p:nvPr/>
        </p:nvSpPr>
        <p:spPr>
          <a:xfrm>
            <a:off x="524700" y="2676925"/>
            <a:ext cx="1738500" cy="572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b="1" lang="en" sz="2400">
                <a:solidFill>
                  <a:schemeClr val="dk2"/>
                </a:solidFill>
                <a:highlight>
                  <a:schemeClr val="lt1"/>
                </a:highlight>
                <a:latin typeface="Roboto"/>
                <a:ea typeface="Roboto"/>
                <a:cs typeface="Roboto"/>
                <a:sym typeface="Roboto"/>
              </a:rPr>
              <a:t>SRS: F2.08</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28"/>
          <p:cNvSpPr txBox="1"/>
          <p:nvPr>
            <p:ph type="title"/>
          </p:nvPr>
        </p:nvSpPr>
        <p:spPr>
          <a:xfrm>
            <a:off x="0" y="0"/>
            <a:ext cx="9144000" cy="572700"/>
          </a:xfrm>
          <a:prstGeom prst="rect">
            <a:avLst/>
          </a:prstGeom>
          <a:solidFill>
            <a:srgbClr val="0B5394"/>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Breakdown to Low Level Requirements</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endParaRPr>
          </a:p>
        </p:txBody>
      </p:sp>
      <p:sp>
        <p:nvSpPr>
          <p:cNvPr id="257" name="Google Shape;257;p28"/>
          <p:cNvSpPr txBox="1"/>
          <p:nvPr>
            <p:ph idx="1" type="body"/>
          </p:nvPr>
        </p:nvSpPr>
        <p:spPr>
          <a:xfrm>
            <a:off x="311700" y="711775"/>
            <a:ext cx="8520600" cy="38571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Modifications to a project shall be tracked</a:t>
            </a:r>
            <a:endParaRPr sz="2400">
              <a:solidFill>
                <a:srgbClr val="595959"/>
              </a:solidFill>
              <a:highlight>
                <a:schemeClr val="lt1"/>
              </a:highlight>
              <a:latin typeface="Roboto"/>
              <a:ea typeface="Roboto"/>
              <a:cs typeface="Roboto"/>
              <a:sym typeface="Roboto"/>
            </a:endParaRPr>
          </a:p>
          <a:p>
            <a:pPr indent="-381000" lvl="1" marL="914400" rtl="0" algn="l">
              <a:spcBef>
                <a:spcPts val="0"/>
              </a:spcBef>
              <a:spcAft>
                <a:spcPts val="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The CP staff shall approve or deny the modification</a:t>
            </a:r>
            <a:endParaRPr sz="2400">
              <a:solidFill>
                <a:srgbClr val="595959"/>
              </a:solidFill>
              <a:highlight>
                <a:schemeClr val="lt1"/>
              </a:highlight>
              <a:latin typeface="Roboto"/>
              <a:ea typeface="Roboto"/>
              <a:cs typeface="Roboto"/>
              <a:sym typeface="Roboto"/>
            </a:endParaRPr>
          </a:p>
          <a:p>
            <a:pPr indent="-381000" lvl="2" marL="1371600" rtl="0" algn="l">
              <a:spcBef>
                <a:spcPts val="0"/>
              </a:spcBef>
              <a:spcAft>
                <a:spcPts val="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When denied, the CP Staffer notes a reason from a field or a custom one</a:t>
            </a:r>
            <a:endParaRPr sz="2400">
              <a:solidFill>
                <a:srgbClr val="595959"/>
              </a:solidFill>
              <a:highlight>
                <a:schemeClr val="lt1"/>
              </a:highlight>
              <a:latin typeface="Roboto"/>
              <a:ea typeface="Roboto"/>
              <a:cs typeface="Roboto"/>
              <a:sym typeface="Roboto"/>
            </a:endParaRPr>
          </a:p>
          <a:p>
            <a:pPr indent="-381000" lvl="3" marL="1828800" rtl="0" algn="l">
              <a:spcBef>
                <a:spcPts val="0"/>
              </a:spcBef>
              <a:spcAft>
                <a:spcPts val="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Field entries are:</a:t>
            </a:r>
            <a:endParaRPr sz="2400">
              <a:solidFill>
                <a:srgbClr val="595959"/>
              </a:solidFill>
              <a:highlight>
                <a:schemeClr val="lt1"/>
              </a:highlight>
              <a:latin typeface="Roboto"/>
              <a:ea typeface="Roboto"/>
              <a:cs typeface="Roboto"/>
              <a:sym typeface="Roboto"/>
            </a:endParaRPr>
          </a:p>
          <a:p>
            <a:pPr indent="-381000" lvl="4" marL="2286000" rtl="0" algn="l">
              <a:spcBef>
                <a:spcPts val="0"/>
              </a:spcBef>
              <a:spcAft>
                <a:spcPts val="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Improper paperwork</a:t>
            </a:r>
            <a:endParaRPr sz="2400">
              <a:solidFill>
                <a:srgbClr val="595959"/>
              </a:solidFill>
              <a:highlight>
                <a:schemeClr val="lt1"/>
              </a:highlight>
              <a:latin typeface="Roboto"/>
              <a:ea typeface="Roboto"/>
              <a:cs typeface="Roboto"/>
              <a:sym typeface="Roboto"/>
            </a:endParaRPr>
          </a:p>
        </p:txBody>
      </p:sp>
      <p:sp>
        <p:nvSpPr>
          <p:cNvPr id="258" name="Google Shape;258;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29"/>
          <p:cNvSpPr txBox="1"/>
          <p:nvPr>
            <p:ph type="title"/>
          </p:nvPr>
        </p:nvSpPr>
        <p:spPr>
          <a:xfrm>
            <a:off x="0" y="0"/>
            <a:ext cx="9144000" cy="572700"/>
          </a:xfrm>
          <a:prstGeom prst="rect">
            <a:avLst/>
          </a:prstGeom>
          <a:solidFill>
            <a:srgbClr val="7F6000"/>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Risks and Feasibility</a:t>
            </a:r>
            <a:endParaRPr b="1">
              <a:solidFill>
                <a:srgbClr val="FFFFFF"/>
              </a:solidFill>
              <a:latin typeface="Roboto"/>
              <a:ea typeface="Roboto"/>
              <a:cs typeface="Roboto"/>
              <a:sym typeface="Roboto"/>
            </a:endParaRPr>
          </a:p>
        </p:txBody>
      </p:sp>
      <p:sp>
        <p:nvSpPr>
          <p:cNvPr id="264" name="Google Shape;264;p29"/>
          <p:cNvSpPr txBox="1"/>
          <p:nvPr>
            <p:ph idx="1" type="body"/>
          </p:nvPr>
        </p:nvSpPr>
        <p:spPr>
          <a:xfrm>
            <a:off x="311700" y="959725"/>
            <a:ext cx="8520600" cy="3609300"/>
          </a:xfrm>
          <a:prstGeom prst="rect">
            <a:avLst/>
          </a:prstGeom>
        </p:spPr>
        <p:txBody>
          <a:bodyPr anchorCtr="0" anchor="ctr" bIns="91425" lIns="91425" spcFirstLastPara="1" rIns="91425" wrap="square" tIns="91425">
            <a:noAutofit/>
          </a:bodyPr>
          <a:lstStyle/>
          <a:p>
            <a:pPr indent="-381000" lvl="0" marL="457200" marR="0" rtl="0" algn="l">
              <a:lnSpc>
                <a:spcPct val="115000"/>
              </a:lnSpc>
              <a:spcBef>
                <a:spcPts val="0"/>
              </a:spcBef>
              <a:spcAft>
                <a:spcPts val="0"/>
              </a:spcAft>
              <a:buClr>
                <a:schemeClr val="dk2"/>
              </a:buClr>
              <a:buSzPts val="2400"/>
              <a:buFont typeface="Roboto"/>
              <a:buChar char="●"/>
            </a:pPr>
            <a:r>
              <a:rPr b="1" lang="en" sz="2400">
                <a:highlight>
                  <a:schemeClr val="lt1"/>
                </a:highlight>
                <a:latin typeface="Roboto"/>
                <a:ea typeface="Roboto"/>
                <a:cs typeface="Roboto"/>
                <a:sym typeface="Roboto"/>
              </a:rPr>
              <a:t>Learning curve too high</a:t>
            </a:r>
            <a:r>
              <a:rPr lang="en" sz="2400">
                <a:highlight>
                  <a:schemeClr val="lt1"/>
                </a:highlight>
                <a:latin typeface="Roboto"/>
                <a:ea typeface="Roboto"/>
                <a:cs typeface="Roboto"/>
                <a:sym typeface="Roboto"/>
              </a:rPr>
              <a:t> | 25% </a:t>
            </a:r>
            <a:r>
              <a:rPr b="1" lang="en" sz="2400">
                <a:highlight>
                  <a:schemeClr val="lt1"/>
                </a:highlight>
                <a:latin typeface="Roboto"/>
                <a:ea typeface="Roboto"/>
                <a:cs typeface="Roboto"/>
                <a:sym typeface="Roboto"/>
              </a:rPr>
              <a:t>|</a:t>
            </a:r>
            <a:r>
              <a:rPr lang="en" sz="2400">
                <a:highlight>
                  <a:schemeClr val="lt1"/>
                </a:highlight>
                <a:latin typeface="Roboto"/>
                <a:ea typeface="Roboto"/>
                <a:cs typeface="Roboto"/>
                <a:sym typeface="Roboto"/>
              </a:rPr>
              <a:t> </a:t>
            </a:r>
            <a:r>
              <a:rPr i="1" lang="en" sz="2400">
                <a:highlight>
                  <a:schemeClr val="lt1"/>
                </a:highlight>
                <a:latin typeface="Roboto"/>
                <a:ea typeface="Roboto"/>
                <a:cs typeface="Roboto"/>
                <a:sym typeface="Roboto"/>
              </a:rPr>
              <a:t>High</a:t>
            </a:r>
            <a:endParaRPr i="1" sz="2400">
              <a:highlight>
                <a:schemeClr val="lt1"/>
              </a:highlight>
              <a:latin typeface="Roboto"/>
              <a:ea typeface="Roboto"/>
              <a:cs typeface="Roboto"/>
              <a:sym typeface="Roboto"/>
            </a:endParaRPr>
          </a:p>
          <a:p>
            <a:pPr indent="-381000" lvl="1" marL="914400" marR="0" rtl="0" algn="l">
              <a:lnSpc>
                <a:spcPct val="115000"/>
              </a:lnSpc>
              <a:spcBef>
                <a:spcPts val="0"/>
              </a:spcBef>
              <a:spcAft>
                <a:spcPts val="0"/>
              </a:spcAft>
              <a:buSzPts val="2400"/>
              <a:buFont typeface="Roboto"/>
              <a:buChar char="○"/>
            </a:pPr>
            <a:r>
              <a:rPr lang="en" sz="2400">
                <a:highlight>
                  <a:schemeClr val="lt1"/>
                </a:highlight>
                <a:latin typeface="Roboto"/>
                <a:ea typeface="Roboto"/>
                <a:cs typeface="Roboto"/>
                <a:sym typeface="Roboto"/>
              </a:rPr>
              <a:t>Overcome with CI/CD, early prototypes</a:t>
            </a:r>
            <a:endParaRPr sz="2400">
              <a:highlight>
                <a:schemeClr val="lt1"/>
              </a:highlight>
              <a:latin typeface="Roboto"/>
              <a:ea typeface="Roboto"/>
              <a:cs typeface="Roboto"/>
              <a:sym typeface="Roboto"/>
            </a:endParaRPr>
          </a:p>
          <a:p>
            <a:pPr indent="0" lvl="0" marL="0" marR="0" rtl="0" algn="l">
              <a:lnSpc>
                <a:spcPct val="115000"/>
              </a:lnSpc>
              <a:spcBef>
                <a:spcPts val="0"/>
              </a:spcBef>
              <a:spcAft>
                <a:spcPts val="0"/>
              </a:spcAft>
              <a:buNone/>
            </a:pPr>
            <a:r>
              <a:t/>
            </a:r>
            <a:endParaRPr sz="2400">
              <a:highlight>
                <a:schemeClr val="lt1"/>
              </a:highlight>
              <a:latin typeface="Roboto"/>
              <a:ea typeface="Roboto"/>
              <a:cs typeface="Roboto"/>
              <a:sym typeface="Roboto"/>
            </a:endParaRPr>
          </a:p>
          <a:p>
            <a:pPr indent="-381000" lvl="0" marL="457200" marR="0" rtl="0" algn="l">
              <a:lnSpc>
                <a:spcPct val="115000"/>
              </a:lnSpc>
              <a:spcBef>
                <a:spcPts val="0"/>
              </a:spcBef>
              <a:spcAft>
                <a:spcPts val="0"/>
              </a:spcAft>
              <a:buSzPts val="2400"/>
              <a:buFont typeface="Roboto"/>
              <a:buChar char="●"/>
            </a:pPr>
            <a:r>
              <a:rPr b="1" lang="en" sz="2400">
                <a:highlight>
                  <a:schemeClr val="lt1"/>
                </a:highlight>
                <a:latin typeface="Roboto"/>
                <a:ea typeface="Roboto"/>
                <a:cs typeface="Roboto"/>
                <a:sym typeface="Roboto"/>
              </a:rPr>
              <a:t>Unknown or overlooked requirement</a:t>
            </a:r>
            <a:r>
              <a:rPr lang="en" sz="2400">
                <a:highlight>
                  <a:schemeClr val="lt1"/>
                </a:highlight>
                <a:latin typeface="Roboto"/>
                <a:ea typeface="Roboto"/>
                <a:cs typeface="Roboto"/>
                <a:sym typeface="Roboto"/>
              </a:rPr>
              <a:t> | 10% </a:t>
            </a:r>
            <a:r>
              <a:rPr b="1" lang="en" sz="2400">
                <a:highlight>
                  <a:schemeClr val="lt1"/>
                </a:highlight>
                <a:latin typeface="Roboto"/>
                <a:ea typeface="Roboto"/>
                <a:cs typeface="Roboto"/>
                <a:sym typeface="Roboto"/>
              </a:rPr>
              <a:t>|</a:t>
            </a:r>
            <a:r>
              <a:rPr lang="en" sz="2400">
                <a:highlight>
                  <a:schemeClr val="lt1"/>
                </a:highlight>
                <a:latin typeface="Roboto"/>
                <a:ea typeface="Roboto"/>
                <a:cs typeface="Roboto"/>
                <a:sym typeface="Roboto"/>
              </a:rPr>
              <a:t> </a:t>
            </a:r>
            <a:r>
              <a:rPr i="1" lang="en" sz="2400">
                <a:highlight>
                  <a:schemeClr val="lt1"/>
                </a:highlight>
                <a:latin typeface="Roboto"/>
                <a:ea typeface="Roboto"/>
                <a:cs typeface="Roboto"/>
                <a:sym typeface="Roboto"/>
              </a:rPr>
              <a:t>Mid to High</a:t>
            </a:r>
            <a:endParaRPr i="1" sz="2400">
              <a:highlight>
                <a:schemeClr val="lt1"/>
              </a:highlight>
              <a:latin typeface="Roboto"/>
              <a:ea typeface="Roboto"/>
              <a:cs typeface="Roboto"/>
              <a:sym typeface="Roboto"/>
            </a:endParaRPr>
          </a:p>
          <a:p>
            <a:pPr indent="-381000" lvl="1" marL="914400" marR="0" rtl="0" algn="l">
              <a:lnSpc>
                <a:spcPct val="115000"/>
              </a:lnSpc>
              <a:spcBef>
                <a:spcPts val="0"/>
              </a:spcBef>
              <a:spcAft>
                <a:spcPts val="0"/>
              </a:spcAft>
              <a:buSzPts val="2400"/>
              <a:buFont typeface="Roboto"/>
              <a:buChar char="○"/>
            </a:pPr>
            <a:r>
              <a:rPr lang="en" sz="2400">
                <a:highlight>
                  <a:schemeClr val="lt1"/>
                </a:highlight>
                <a:latin typeface="Roboto"/>
                <a:ea typeface="Roboto"/>
                <a:cs typeface="Roboto"/>
                <a:sym typeface="Roboto"/>
              </a:rPr>
              <a:t>Procedures to modify the SRS after it is signed</a:t>
            </a:r>
            <a:endParaRPr sz="2400">
              <a:highlight>
                <a:schemeClr val="lt1"/>
              </a:highlight>
              <a:latin typeface="Roboto"/>
              <a:ea typeface="Roboto"/>
              <a:cs typeface="Roboto"/>
              <a:sym typeface="Roboto"/>
            </a:endParaRPr>
          </a:p>
          <a:p>
            <a:pPr indent="0" lvl="0" marL="0" marR="0" rtl="0" algn="l">
              <a:lnSpc>
                <a:spcPct val="115000"/>
              </a:lnSpc>
              <a:spcBef>
                <a:spcPts val="0"/>
              </a:spcBef>
              <a:spcAft>
                <a:spcPts val="0"/>
              </a:spcAft>
              <a:buNone/>
            </a:pPr>
            <a:r>
              <a:t/>
            </a:r>
            <a:endParaRPr sz="2400">
              <a:highlight>
                <a:schemeClr val="lt1"/>
              </a:highlight>
              <a:latin typeface="Roboto"/>
              <a:ea typeface="Roboto"/>
              <a:cs typeface="Roboto"/>
              <a:sym typeface="Roboto"/>
            </a:endParaRPr>
          </a:p>
          <a:p>
            <a:pPr indent="-381000" lvl="0" marL="457200" marR="0" rtl="0" algn="l">
              <a:lnSpc>
                <a:spcPct val="115000"/>
              </a:lnSpc>
              <a:spcBef>
                <a:spcPts val="0"/>
              </a:spcBef>
              <a:spcAft>
                <a:spcPts val="0"/>
              </a:spcAft>
              <a:buSzPts val="2400"/>
              <a:buFont typeface="Roboto"/>
              <a:buChar char="●"/>
            </a:pPr>
            <a:r>
              <a:rPr b="1" lang="en" sz="2400">
                <a:highlight>
                  <a:schemeClr val="lt1"/>
                </a:highlight>
                <a:latin typeface="Roboto"/>
                <a:ea typeface="Roboto"/>
                <a:cs typeface="Roboto"/>
                <a:sym typeface="Roboto"/>
              </a:rPr>
              <a:t>Security breach</a:t>
            </a:r>
            <a:r>
              <a:rPr lang="en" sz="2400">
                <a:highlight>
                  <a:schemeClr val="lt1"/>
                </a:highlight>
                <a:latin typeface="Roboto"/>
                <a:ea typeface="Roboto"/>
                <a:cs typeface="Roboto"/>
                <a:sym typeface="Roboto"/>
              </a:rPr>
              <a:t> | 5% </a:t>
            </a:r>
            <a:r>
              <a:rPr b="1" lang="en" sz="2400">
                <a:highlight>
                  <a:schemeClr val="lt1"/>
                </a:highlight>
                <a:latin typeface="Roboto"/>
                <a:ea typeface="Roboto"/>
                <a:cs typeface="Roboto"/>
                <a:sym typeface="Roboto"/>
              </a:rPr>
              <a:t>|</a:t>
            </a:r>
            <a:r>
              <a:rPr lang="en" sz="2400">
                <a:highlight>
                  <a:schemeClr val="lt1"/>
                </a:highlight>
                <a:latin typeface="Roboto"/>
                <a:ea typeface="Roboto"/>
                <a:cs typeface="Roboto"/>
                <a:sym typeface="Roboto"/>
              </a:rPr>
              <a:t> </a:t>
            </a:r>
            <a:r>
              <a:rPr i="1" lang="en" sz="2400">
                <a:highlight>
                  <a:schemeClr val="lt1"/>
                </a:highlight>
                <a:latin typeface="Roboto"/>
                <a:ea typeface="Roboto"/>
                <a:cs typeface="Roboto"/>
                <a:sym typeface="Roboto"/>
              </a:rPr>
              <a:t>Mid to High</a:t>
            </a:r>
            <a:endParaRPr i="1" sz="2400">
              <a:highlight>
                <a:schemeClr val="lt1"/>
              </a:highlight>
              <a:latin typeface="Roboto"/>
              <a:ea typeface="Roboto"/>
              <a:cs typeface="Roboto"/>
              <a:sym typeface="Roboto"/>
            </a:endParaRPr>
          </a:p>
          <a:p>
            <a:pPr indent="-381000" lvl="1" marL="914400" marR="0" rtl="0" algn="l">
              <a:lnSpc>
                <a:spcPct val="115000"/>
              </a:lnSpc>
              <a:spcBef>
                <a:spcPts val="0"/>
              </a:spcBef>
              <a:spcAft>
                <a:spcPts val="0"/>
              </a:spcAft>
              <a:buSzPts val="2400"/>
              <a:buFont typeface="Roboto"/>
              <a:buChar char="○"/>
            </a:pPr>
            <a:r>
              <a:rPr lang="en" sz="2400">
                <a:highlight>
                  <a:schemeClr val="lt1"/>
                </a:highlight>
                <a:latin typeface="Roboto"/>
                <a:ea typeface="Roboto"/>
                <a:cs typeface="Roboto"/>
                <a:sym typeface="Roboto"/>
              </a:rPr>
              <a:t>Overcome with security testing</a:t>
            </a:r>
            <a:endParaRPr sz="2400">
              <a:highlight>
                <a:schemeClr val="lt1"/>
              </a:highlight>
              <a:latin typeface="Roboto"/>
              <a:ea typeface="Roboto"/>
              <a:cs typeface="Roboto"/>
              <a:sym typeface="Roboto"/>
            </a:endParaRPr>
          </a:p>
        </p:txBody>
      </p:sp>
      <p:sp>
        <p:nvSpPr>
          <p:cNvPr id="265" name="Google Shape;265;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0"/>
          <p:cNvSpPr txBox="1"/>
          <p:nvPr>
            <p:ph type="title"/>
          </p:nvPr>
        </p:nvSpPr>
        <p:spPr>
          <a:xfrm>
            <a:off x="0" y="0"/>
            <a:ext cx="9144000" cy="572700"/>
          </a:xfrm>
          <a:prstGeom prst="rect">
            <a:avLst/>
          </a:prstGeom>
          <a:solidFill>
            <a:srgbClr val="BF9000"/>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Year at a Glance</a:t>
            </a:r>
            <a:endParaRPr b="1">
              <a:solidFill>
                <a:srgbClr val="FFFFFF"/>
              </a:solidFill>
              <a:latin typeface="Roboto"/>
              <a:ea typeface="Roboto"/>
              <a:cs typeface="Roboto"/>
              <a:sym typeface="Roboto"/>
            </a:endParaRPr>
          </a:p>
        </p:txBody>
      </p:sp>
      <p:sp>
        <p:nvSpPr>
          <p:cNvPr id="271" name="Google Shape;271;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2" name="Google Shape;272;p30"/>
          <p:cNvPicPr preferRelativeResize="0"/>
          <p:nvPr/>
        </p:nvPicPr>
        <p:blipFill>
          <a:blip r:embed="rId3">
            <a:alphaModFix/>
          </a:blip>
          <a:stretch>
            <a:fillRect/>
          </a:stretch>
        </p:blipFill>
        <p:spPr>
          <a:xfrm>
            <a:off x="368000" y="572700"/>
            <a:ext cx="8408004" cy="4570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1"/>
          <p:cNvSpPr txBox="1"/>
          <p:nvPr>
            <p:ph type="title"/>
          </p:nvPr>
        </p:nvSpPr>
        <p:spPr>
          <a:xfrm>
            <a:off x="0" y="0"/>
            <a:ext cx="9144000" cy="572700"/>
          </a:xfrm>
          <a:prstGeom prst="rect">
            <a:avLst/>
          </a:prstGeom>
          <a:solidFill>
            <a:srgbClr val="6AA84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Conclusion</a:t>
            </a:r>
            <a:endParaRPr b="1">
              <a:solidFill>
                <a:srgbClr val="FFFFFF"/>
              </a:solidFill>
              <a:latin typeface="Roboto"/>
              <a:ea typeface="Roboto"/>
              <a:cs typeface="Roboto"/>
              <a:sym typeface="Roboto"/>
            </a:endParaRPr>
          </a:p>
        </p:txBody>
      </p:sp>
      <p:sp>
        <p:nvSpPr>
          <p:cNvPr id="278" name="Google Shape;278;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9" name="Google Shape;279;p31"/>
          <p:cNvPicPr preferRelativeResize="0"/>
          <p:nvPr/>
        </p:nvPicPr>
        <p:blipFill>
          <a:blip r:embed="rId3">
            <a:alphaModFix/>
          </a:blip>
          <a:stretch>
            <a:fillRect/>
          </a:stretch>
        </p:blipFill>
        <p:spPr>
          <a:xfrm>
            <a:off x="381000" y="707338"/>
            <a:ext cx="8382000" cy="4257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0" y="0"/>
            <a:ext cx="9144000" cy="572700"/>
          </a:xfrm>
          <a:prstGeom prst="rect">
            <a:avLst/>
          </a:prstGeom>
          <a:solidFill>
            <a:srgbClr val="999999"/>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rgbClr val="FFFFFF"/>
                </a:solidFill>
                <a:latin typeface="Roboto"/>
                <a:ea typeface="Roboto"/>
                <a:cs typeface="Roboto"/>
                <a:sym typeface="Roboto"/>
              </a:rPr>
              <a:t>C</a:t>
            </a:r>
            <a:r>
              <a:rPr b="1" lang="en">
                <a:solidFill>
                  <a:srgbClr val="FFFFFF"/>
                </a:solidFill>
                <a:latin typeface="Roboto"/>
                <a:ea typeface="Roboto"/>
                <a:cs typeface="Roboto"/>
                <a:sym typeface="Roboto"/>
              </a:rPr>
              <a:t>olorado </a:t>
            </a:r>
            <a:r>
              <a:rPr b="1" lang="en" u="sng">
                <a:solidFill>
                  <a:srgbClr val="FFFFFF"/>
                </a:solidFill>
                <a:latin typeface="Roboto"/>
                <a:ea typeface="Roboto"/>
                <a:cs typeface="Roboto"/>
                <a:sym typeface="Roboto"/>
              </a:rPr>
              <a:t>P</a:t>
            </a:r>
            <a:r>
              <a:rPr b="1" lang="en">
                <a:solidFill>
                  <a:srgbClr val="FFFFFF"/>
                </a:solidFill>
                <a:latin typeface="Roboto"/>
                <a:ea typeface="Roboto"/>
                <a:cs typeface="Roboto"/>
                <a:sym typeface="Roboto"/>
              </a:rPr>
              <a:t>lateau </a:t>
            </a:r>
            <a:r>
              <a:rPr b="1" lang="en" u="sng">
                <a:solidFill>
                  <a:srgbClr val="FFFFFF"/>
                </a:solidFill>
                <a:latin typeface="Roboto"/>
                <a:ea typeface="Roboto"/>
                <a:cs typeface="Roboto"/>
                <a:sym typeface="Roboto"/>
              </a:rPr>
              <a:t>C</a:t>
            </a:r>
            <a:r>
              <a:rPr b="1" lang="en">
                <a:solidFill>
                  <a:srgbClr val="FFFFFF"/>
                </a:solidFill>
                <a:latin typeface="Roboto"/>
                <a:ea typeface="Roboto"/>
                <a:cs typeface="Roboto"/>
                <a:sym typeface="Roboto"/>
              </a:rPr>
              <a:t>ooperative </a:t>
            </a:r>
            <a:r>
              <a:rPr b="1" lang="en" u="sng">
                <a:solidFill>
                  <a:srgbClr val="FFFFFF"/>
                </a:solidFill>
                <a:latin typeface="Roboto"/>
                <a:ea typeface="Roboto"/>
                <a:cs typeface="Roboto"/>
                <a:sym typeface="Roboto"/>
              </a:rPr>
              <a:t>E</a:t>
            </a:r>
            <a:r>
              <a:rPr b="1" lang="en">
                <a:solidFill>
                  <a:srgbClr val="FFFFFF"/>
                </a:solidFill>
                <a:latin typeface="Roboto"/>
                <a:ea typeface="Roboto"/>
                <a:cs typeface="Roboto"/>
                <a:sym typeface="Roboto"/>
              </a:rPr>
              <a:t>cosystem </a:t>
            </a:r>
            <a:r>
              <a:rPr b="1" lang="en" u="sng">
                <a:solidFill>
                  <a:srgbClr val="FFFFFF"/>
                </a:solidFill>
                <a:latin typeface="Roboto"/>
                <a:ea typeface="Roboto"/>
                <a:cs typeface="Roboto"/>
                <a:sym typeface="Roboto"/>
              </a:rPr>
              <a:t>S</a:t>
            </a:r>
            <a:r>
              <a:rPr b="1" lang="en">
                <a:solidFill>
                  <a:srgbClr val="FFFFFF"/>
                </a:solidFill>
                <a:latin typeface="Roboto"/>
                <a:ea typeface="Roboto"/>
                <a:cs typeface="Roboto"/>
                <a:sym typeface="Roboto"/>
              </a:rPr>
              <a:t>tudies </a:t>
            </a:r>
            <a:r>
              <a:rPr b="1" lang="en" u="sng">
                <a:solidFill>
                  <a:srgbClr val="FFFFFF"/>
                </a:solidFill>
                <a:latin typeface="Roboto"/>
                <a:ea typeface="Roboto"/>
                <a:cs typeface="Roboto"/>
                <a:sym typeface="Roboto"/>
              </a:rPr>
              <a:t>U</a:t>
            </a:r>
            <a:r>
              <a:rPr b="1" lang="en">
                <a:solidFill>
                  <a:srgbClr val="FFFFFF"/>
                </a:solidFill>
                <a:latin typeface="Roboto"/>
                <a:ea typeface="Roboto"/>
                <a:cs typeface="Roboto"/>
                <a:sym typeface="Roboto"/>
              </a:rPr>
              <a:t>nit</a:t>
            </a:r>
            <a:endParaRPr b="1">
              <a:solidFill>
                <a:srgbClr val="FFFFFF"/>
              </a:solidFill>
              <a:latin typeface="Roboto"/>
              <a:ea typeface="Roboto"/>
              <a:cs typeface="Roboto"/>
              <a:sym typeface="Roboto"/>
            </a:endParaRPr>
          </a:p>
        </p:txBody>
      </p:sp>
      <p:sp>
        <p:nvSpPr>
          <p:cNvPr id="64" name="Google Shape;64;p14"/>
          <p:cNvSpPr txBox="1"/>
          <p:nvPr>
            <p:ph idx="1" type="body"/>
          </p:nvPr>
        </p:nvSpPr>
        <p:spPr>
          <a:xfrm>
            <a:off x="4205100" y="863550"/>
            <a:ext cx="4938900" cy="3921600"/>
          </a:xfrm>
          <a:prstGeom prst="rect">
            <a:avLst/>
          </a:prstGeom>
        </p:spPr>
        <p:txBody>
          <a:bodyPr anchorCtr="0" anchor="ctr" bIns="91425" lIns="91425" spcFirstLastPara="1" rIns="91425" wrap="square" tIns="91425">
            <a:noAutofit/>
          </a:bodyPr>
          <a:lstStyle/>
          <a:p>
            <a:pPr indent="-381000" lvl="0" marL="457200" rtl="0" algn="l">
              <a:lnSpc>
                <a:spcPct val="100000"/>
              </a:lnSpc>
              <a:spcBef>
                <a:spcPts val="0"/>
              </a:spcBef>
              <a:spcAft>
                <a:spcPts val="0"/>
              </a:spcAft>
              <a:buClr>
                <a:srgbClr val="595959"/>
              </a:buClr>
              <a:buSzPts val="2400"/>
              <a:buFont typeface="Roboto"/>
              <a:buChar char="●"/>
            </a:pPr>
            <a:r>
              <a:rPr lang="en" sz="2400">
                <a:solidFill>
                  <a:srgbClr val="595959"/>
                </a:solidFill>
                <a:latin typeface="Roboto"/>
                <a:ea typeface="Roboto"/>
                <a:cs typeface="Roboto"/>
                <a:sym typeface="Roboto"/>
              </a:rPr>
              <a:t>CPCESU is a part of a national consortium for resource stewardship</a:t>
            </a:r>
            <a:endParaRPr sz="2400">
              <a:solidFill>
                <a:srgbClr val="595959"/>
              </a:solidFill>
              <a:latin typeface="Roboto"/>
              <a:ea typeface="Roboto"/>
              <a:cs typeface="Roboto"/>
              <a:sym typeface="Roboto"/>
            </a:endParaRPr>
          </a:p>
          <a:p>
            <a:pPr indent="-381000" lvl="1" marL="914400" rtl="0" algn="l">
              <a:lnSpc>
                <a:spcPct val="100000"/>
              </a:lnSpc>
              <a:spcBef>
                <a:spcPts val="1000"/>
              </a:spcBef>
              <a:spcAft>
                <a:spcPts val="0"/>
              </a:spcAft>
              <a:buClr>
                <a:srgbClr val="595959"/>
              </a:buClr>
              <a:buSzPts val="2400"/>
              <a:buFont typeface="Roboto"/>
              <a:buChar char="○"/>
            </a:pPr>
            <a:r>
              <a:rPr lang="en" sz="2400">
                <a:solidFill>
                  <a:srgbClr val="595959"/>
                </a:solidFill>
                <a:latin typeface="Roboto"/>
                <a:ea typeface="Roboto"/>
                <a:cs typeface="Roboto"/>
                <a:sym typeface="Roboto"/>
              </a:rPr>
              <a:t>Dozens of projects</a:t>
            </a:r>
            <a:endParaRPr sz="2400">
              <a:solidFill>
                <a:srgbClr val="595959"/>
              </a:solidFill>
              <a:latin typeface="Roboto"/>
              <a:ea typeface="Roboto"/>
              <a:cs typeface="Roboto"/>
              <a:sym typeface="Roboto"/>
            </a:endParaRPr>
          </a:p>
          <a:p>
            <a:pPr indent="-381000" lvl="1" marL="914400" rtl="0" algn="l">
              <a:lnSpc>
                <a:spcPct val="100000"/>
              </a:lnSpc>
              <a:spcBef>
                <a:spcPts val="1000"/>
              </a:spcBef>
              <a:spcAft>
                <a:spcPts val="0"/>
              </a:spcAft>
              <a:buClr>
                <a:srgbClr val="595959"/>
              </a:buClr>
              <a:buSzPts val="2400"/>
              <a:buFont typeface="Roboto"/>
              <a:buChar char="○"/>
            </a:pPr>
            <a:r>
              <a:rPr lang="en" sz="2400">
                <a:solidFill>
                  <a:srgbClr val="595959"/>
                </a:solidFill>
                <a:latin typeface="Roboto"/>
                <a:ea typeface="Roboto"/>
                <a:cs typeface="Roboto"/>
                <a:sym typeface="Roboto"/>
              </a:rPr>
              <a:t>Hundreds of modifications </a:t>
            </a:r>
            <a:endParaRPr sz="2400">
              <a:solidFill>
                <a:srgbClr val="595959"/>
              </a:solidFill>
              <a:latin typeface="Roboto"/>
              <a:ea typeface="Roboto"/>
              <a:cs typeface="Roboto"/>
              <a:sym typeface="Roboto"/>
            </a:endParaRPr>
          </a:p>
          <a:p>
            <a:pPr indent="-381000" lvl="1" marL="914400" rtl="0" algn="l">
              <a:lnSpc>
                <a:spcPct val="100000"/>
              </a:lnSpc>
              <a:spcBef>
                <a:spcPts val="1000"/>
              </a:spcBef>
              <a:spcAft>
                <a:spcPts val="1000"/>
              </a:spcAft>
              <a:buClr>
                <a:srgbClr val="595959"/>
              </a:buClr>
              <a:buSzPts val="2400"/>
              <a:buFont typeface="Roboto"/>
              <a:buChar char="○"/>
            </a:pPr>
            <a:r>
              <a:rPr lang="en" sz="2400">
                <a:solidFill>
                  <a:srgbClr val="595959"/>
                </a:solidFill>
                <a:latin typeface="Roboto"/>
                <a:ea typeface="Roboto"/>
                <a:cs typeface="Roboto"/>
                <a:sym typeface="Roboto"/>
              </a:rPr>
              <a:t>Millions of dollars</a:t>
            </a:r>
            <a:endParaRPr sz="2400">
              <a:solidFill>
                <a:srgbClr val="595959"/>
              </a:solidFill>
              <a:latin typeface="Roboto"/>
              <a:ea typeface="Roboto"/>
              <a:cs typeface="Roboto"/>
              <a:sym typeface="Roboto"/>
            </a:endParaRPr>
          </a:p>
        </p:txBody>
      </p:sp>
      <p:pic>
        <p:nvPicPr>
          <p:cNvPr id="65" name="Google Shape;65;p14"/>
          <p:cNvPicPr preferRelativeResize="0"/>
          <p:nvPr/>
        </p:nvPicPr>
        <p:blipFill>
          <a:blip r:embed="rId3">
            <a:alphaModFix/>
          </a:blip>
          <a:stretch>
            <a:fillRect/>
          </a:stretch>
        </p:blipFill>
        <p:spPr>
          <a:xfrm>
            <a:off x="72050" y="1227475"/>
            <a:ext cx="4164500" cy="3193750"/>
          </a:xfrm>
          <a:prstGeom prst="rect">
            <a:avLst/>
          </a:prstGeom>
          <a:noFill/>
          <a:ln>
            <a:noFill/>
          </a:ln>
        </p:spPr>
      </p:pic>
      <p:sp>
        <p:nvSpPr>
          <p:cNvPr id="66" name="Google Shape;66;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2"/>
          <p:cNvSpPr txBox="1"/>
          <p:nvPr>
            <p:ph type="title"/>
          </p:nvPr>
        </p:nvSpPr>
        <p:spPr>
          <a:xfrm>
            <a:off x="0" y="0"/>
            <a:ext cx="9144000" cy="572700"/>
          </a:xfrm>
          <a:prstGeom prst="rect">
            <a:avLst/>
          </a:prstGeom>
          <a:solidFill>
            <a:srgbClr val="6D9EEB"/>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Broader Impacts</a:t>
            </a:r>
            <a:endParaRPr b="1">
              <a:solidFill>
                <a:srgbClr val="FFFFFF"/>
              </a:solidFill>
              <a:latin typeface="Roboto"/>
              <a:ea typeface="Roboto"/>
              <a:cs typeface="Roboto"/>
              <a:sym typeface="Roboto"/>
            </a:endParaRPr>
          </a:p>
        </p:txBody>
      </p:sp>
      <p:sp>
        <p:nvSpPr>
          <p:cNvPr id="285" name="Google Shape;285;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86" name="Google Shape;286;p32"/>
          <p:cNvPicPr preferRelativeResize="0"/>
          <p:nvPr/>
        </p:nvPicPr>
        <p:blipFill>
          <a:blip r:embed="rId3">
            <a:alphaModFix/>
          </a:blip>
          <a:stretch>
            <a:fillRect/>
          </a:stretch>
        </p:blipFill>
        <p:spPr>
          <a:xfrm>
            <a:off x="4728900" y="1043450"/>
            <a:ext cx="4164500" cy="3193750"/>
          </a:xfrm>
          <a:prstGeom prst="rect">
            <a:avLst/>
          </a:prstGeom>
          <a:noFill/>
          <a:ln>
            <a:noFill/>
          </a:ln>
        </p:spPr>
      </p:pic>
      <p:sp>
        <p:nvSpPr>
          <p:cNvPr id="287" name="Google Shape;287;p32"/>
          <p:cNvSpPr txBox="1"/>
          <p:nvPr>
            <p:ph idx="1" type="body"/>
          </p:nvPr>
        </p:nvSpPr>
        <p:spPr>
          <a:xfrm>
            <a:off x="311700" y="711775"/>
            <a:ext cx="4260300" cy="3951600"/>
          </a:xfrm>
          <a:prstGeom prst="rect">
            <a:avLst/>
          </a:prstGeom>
        </p:spPr>
        <p:txBody>
          <a:bodyPr anchorCtr="0" anchor="ctr" bIns="91425" lIns="91425" spcFirstLastPara="1" rIns="91425" wrap="square" tIns="91425">
            <a:noAutofit/>
          </a:bodyPr>
          <a:lstStyle/>
          <a:p>
            <a:pPr indent="-381000" lvl="0" marL="457200" marR="0" rtl="0" algn="l">
              <a:lnSpc>
                <a:spcPct val="115000"/>
              </a:lnSpc>
              <a:spcBef>
                <a:spcPts val="0"/>
              </a:spcBef>
              <a:spcAft>
                <a:spcPts val="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Better reporting to NAU and other organizations</a:t>
            </a:r>
            <a:endParaRPr sz="2400">
              <a:solidFill>
                <a:srgbClr val="595959"/>
              </a:solidFill>
              <a:highlight>
                <a:schemeClr val="lt1"/>
              </a:highlight>
              <a:latin typeface="Roboto"/>
              <a:ea typeface="Roboto"/>
              <a:cs typeface="Roboto"/>
              <a:sym typeface="Roboto"/>
            </a:endParaRPr>
          </a:p>
          <a:p>
            <a:pPr indent="-381000" lvl="0" marL="457200" marR="0" rtl="0" algn="l">
              <a:lnSpc>
                <a:spcPct val="115000"/>
              </a:lnSpc>
              <a:spcBef>
                <a:spcPts val="1000"/>
              </a:spcBef>
              <a:spcAft>
                <a:spcPts val="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Can become the national network’s system</a:t>
            </a:r>
            <a:endParaRPr sz="2400">
              <a:solidFill>
                <a:srgbClr val="595959"/>
              </a:solidFill>
              <a:highlight>
                <a:schemeClr val="lt1"/>
              </a:highlight>
              <a:latin typeface="Roboto"/>
              <a:ea typeface="Roboto"/>
              <a:cs typeface="Roboto"/>
              <a:sym typeface="Roboto"/>
            </a:endParaRPr>
          </a:p>
          <a:p>
            <a:pPr indent="-381000" lvl="0" marL="457200" marR="0" rtl="0" algn="l">
              <a:lnSpc>
                <a:spcPct val="115000"/>
              </a:lnSpc>
              <a:spcBef>
                <a:spcPts val="1000"/>
              </a:spcBef>
              <a:spcAft>
                <a:spcPts val="100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Aiding conservation projects and the environment</a:t>
            </a:r>
            <a:endParaRPr sz="2400">
              <a:solidFill>
                <a:srgbClr val="595959"/>
              </a:solidFill>
              <a:highlight>
                <a:schemeClr val="lt1"/>
              </a:highlight>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3"/>
          <p:cNvSpPr txBox="1"/>
          <p:nvPr>
            <p:ph type="ctrTitle"/>
          </p:nvPr>
        </p:nvSpPr>
        <p:spPr>
          <a:xfrm>
            <a:off x="0" y="473200"/>
            <a:ext cx="9144000" cy="1796400"/>
          </a:xfrm>
          <a:prstGeom prst="rect">
            <a:avLst/>
          </a:prstGeom>
          <a:solidFill>
            <a:srgbClr val="6AA84F"/>
          </a:solidFill>
        </p:spPr>
        <p:txBody>
          <a:bodyPr anchorCtr="0" anchor="b" bIns="91425" lIns="91425" spcFirstLastPara="1" rIns="91425" wrap="square" tIns="91425">
            <a:noAutofit/>
          </a:bodyPr>
          <a:lstStyle/>
          <a:p>
            <a:pPr indent="0" lvl="0" marL="0" rtl="0" algn="ctr">
              <a:spcBef>
                <a:spcPts val="0"/>
              </a:spcBef>
              <a:spcAft>
                <a:spcPts val="0"/>
              </a:spcAft>
              <a:buNone/>
            </a:pPr>
            <a:r>
              <a:rPr b="1" lang="en" sz="4500">
                <a:solidFill>
                  <a:srgbClr val="FFFFFF"/>
                </a:solidFill>
                <a:latin typeface="Roboto"/>
                <a:ea typeface="Roboto"/>
                <a:cs typeface="Roboto"/>
                <a:sym typeface="Roboto"/>
              </a:rPr>
              <a:t>CPCESU Project</a:t>
            </a:r>
            <a:br>
              <a:rPr b="1" lang="en" sz="4500">
                <a:solidFill>
                  <a:srgbClr val="FFFFFF"/>
                </a:solidFill>
                <a:latin typeface="Roboto"/>
                <a:ea typeface="Roboto"/>
                <a:cs typeface="Roboto"/>
                <a:sym typeface="Roboto"/>
              </a:rPr>
            </a:br>
            <a:r>
              <a:rPr b="1" lang="en" sz="4500">
                <a:solidFill>
                  <a:srgbClr val="FFFFFF"/>
                </a:solidFill>
                <a:latin typeface="Roboto"/>
                <a:ea typeface="Roboto"/>
                <a:cs typeface="Roboto"/>
                <a:sym typeface="Roboto"/>
              </a:rPr>
              <a:t>Management System</a:t>
            </a:r>
            <a:endParaRPr b="1" sz="4500">
              <a:solidFill>
                <a:srgbClr val="FFFFFF"/>
              </a:solidFill>
              <a:latin typeface="Roboto"/>
              <a:ea typeface="Roboto"/>
              <a:cs typeface="Roboto"/>
              <a:sym typeface="Roboto"/>
            </a:endParaRPr>
          </a:p>
        </p:txBody>
      </p:sp>
      <p:pic>
        <p:nvPicPr>
          <p:cNvPr id="293" name="Google Shape;293;p33"/>
          <p:cNvPicPr preferRelativeResize="0"/>
          <p:nvPr/>
        </p:nvPicPr>
        <p:blipFill rotWithShape="1">
          <a:blip r:embed="rId3">
            <a:alphaModFix/>
          </a:blip>
          <a:srcRect b="0" l="0" r="0" t="0"/>
          <a:stretch/>
        </p:blipFill>
        <p:spPr>
          <a:xfrm>
            <a:off x="7531700" y="693901"/>
            <a:ext cx="1355004" cy="1355025"/>
          </a:xfrm>
          <a:prstGeom prst="rect">
            <a:avLst/>
          </a:prstGeom>
          <a:noFill/>
          <a:ln>
            <a:noFill/>
          </a:ln>
        </p:spPr>
      </p:pic>
      <p:pic>
        <p:nvPicPr>
          <p:cNvPr id="294" name="Google Shape;294;p33"/>
          <p:cNvPicPr preferRelativeResize="0"/>
          <p:nvPr/>
        </p:nvPicPr>
        <p:blipFill>
          <a:blip r:embed="rId4">
            <a:alphaModFix/>
          </a:blip>
          <a:stretch>
            <a:fillRect/>
          </a:stretch>
        </p:blipFill>
        <p:spPr>
          <a:xfrm>
            <a:off x="177900" y="672338"/>
            <a:ext cx="1398150" cy="1398150"/>
          </a:xfrm>
          <a:prstGeom prst="rect">
            <a:avLst/>
          </a:prstGeom>
          <a:noFill/>
          <a:ln>
            <a:noFill/>
          </a:ln>
        </p:spPr>
      </p:pic>
      <p:graphicFrame>
        <p:nvGraphicFramePr>
          <p:cNvPr id="295" name="Google Shape;295;p33"/>
          <p:cNvGraphicFramePr/>
          <p:nvPr/>
        </p:nvGraphicFramePr>
        <p:xfrm>
          <a:off x="177900" y="2396900"/>
          <a:ext cx="3000000" cy="3000000"/>
        </p:xfrm>
        <a:graphic>
          <a:graphicData uri="http://schemas.openxmlformats.org/drawingml/2006/table">
            <a:tbl>
              <a:tblPr>
                <a:noFill/>
                <a:tableStyleId>{86ABCE1D-C34D-4BA6-A126-C499C4BC208D}</a:tableStyleId>
              </a:tblPr>
              <a:tblGrid>
                <a:gridCol w="2711925"/>
                <a:gridCol w="3250825"/>
                <a:gridCol w="2746025"/>
              </a:tblGrid>
              <a:tr h="604325">
                <a:tc>
                  <a:txBody>
                    <a:bodyPr>
                      <a:noAutofit/>
                    </a:bodyPr>
                    <a:lstStyle/>
                    <a:p>
                      <a:pPr indent="0" lvl="0" marL="0" rtl="0" algn="ctr">
                        <a:spcBef>
                          <a:spcPts val="0"/>
                        </a:spcBef>
                        <a:spcAft>
                          <a:spcPts val="0"/>
                        </a:spcAft>
                        <a:buClr>
                          <a:schemeClr val="dk1"/>
                        </a:buClr>
                        <a:buSzPts val="1100"/>
                        <a:buFont typeface="Arial"/>
                        <a:buNone/>
                      </a:pPr>
                      <a:r>
                        <a:rPr b="1" lang="en" sz="2600">
                          <a:solidFill>
                            <a:schemeClr val="dk1"/>
                          </a:solidFill>
                          <a:latin typeface="Roboto"/>
                          <a:ea typeface="Roboto"/>
                          <a:cs typeface="Roboto"/>
                          <a:sym typeface="Roboto"/>
                        </a:rPr>
                        <a:t>Joseph Remy</a:t>
                      </a:r>
                      <a:endParaRPr b="1"/>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b="1" lang="en" sz="2600">
                          <a:solidFill>
                            <a:schemeClr val="dk1"/>
                          </a:solidFill>
                          <a:latin typeface="Roboto"/>
                          <a:ea typeface="Roboto"/>
                          <a:cs typeface="Roboto"/>
                          <a:sym typeface="Roboto"/>
                        </a:rPr>
                        <a:t>Colton Nunley</a:t>
                      </a:r>
                      <a:endParaRPr b="1"/>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b="1" lang="en" sz="2600">
                          <a:solidFill>
                            <a:schemeClr val="dk1"/>
                          </a:solidFill>
                          <a:latin typeface="Roboto"/>
                          <a:ea typeface="Roboto"/>
                          <a:cs typeface="Roboto"/>
                          <a:sym typeface="Roboto"/>
                        </a:rPr>
                        <a:t>Jasque Saydyk</a:t>
                      </a:r>
                      <a:endParaRPr b="1"/>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137575">
                <a:tc>
                  <a:txBody>
                    <a:bodyPr>
                      <a:noAutofit/>
                    </a:bodyPr>
                    <a:lstStyle/>
                    <a:p>
                      <a:pPr indent="0" lvl="0" marL="0" rtl="0" algn="ctr">
                        <a:spcBef>
                          <a:spcPts val="0"/>
                        </a:spcBef>
                        <a:spcAft>
                          <a:spcPts val="0"/>
                        </a:spcAft>
                        <a:buClr>
                          <a:schemeClr val="dk1"/>
                        </a:buClr>
                        <a:buSzPts val="1100"/>
                        <a:buFont typeface="Arial"/>
                        <a:buNone/>
                      </a:pPr>
                      <a:r>
                        <a:rPr i="1" lang="en" sz="2000">
                          <a:solidFill>
                            <a:schemeClr val="dk1"/>
                          </a:solidFill>
                          <a:latin typeface="Roboto"/>
                          <a:ea typeface="Roboto"/>
                          <a:cs typeface="Roboto"/>
                          <a:sym typeface="Roboto"/>
                        </a:rPr>
                        <a:t>Team Lead</a:t>
                      </a:r>
                      <a:endParaRPr i="1" sz="2000">
                        <a:solidFill>
                          <a:schemeClr val="dk1"/>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i="1" lang="en" sz="2000">
                          <a:solidFill>
                            <a:schemeClr val="dk1"/>
                          </a:solidFill>
                          <a:latin typeface="Roboto"/>
                          <a:ea typeface="Roboto"/>
                          <a:cs typeface="Roboto"/>
                          <a:sym typeface="Roboto"/>
                        </a:rPr>
                        <a:t>Editor-in-Chief</a:t>
                      </a:r>
                      <a:endParaRPr i="1" sz="2000">
                        <a:solidFill>
                          <a:schemeClr val="dk1"/>
                        </a:solidFill>
                        <a:latin typeface="Roboto"/>
                        <a:ea typeface="Roboto"/>
                        <a:cs typeface="Roboto"/>
                        <a:sym typeface="Roboto"/>
                      </a:endParaRPr>
                    </a:p>
                    <a:p>
                      <a:pPr indent="0" lvl="0" marL="0" rtl="0" algn="ctr">
                        <a:spcBef>
                          <a:spcPts val="0"/>
                        </a:spcBef>
                        <a:spcAft>
                          <a:spcPts val="0"/>
                        </a:spcAft>
                        <a:buNone/>
                      </a:pPr>
                      <a:r>
                        <a:rPr i="1" lang="en" sz="2000">
                          <a:solidFill>
                            <a:schemeClr val="dk1"/>
                          </a:solidFill>
                          <a:latin typeface="Roboto"/>
                          <a:ea typeface="Roboto"/>
                          <a:cs typeface="Roboto"/>
                          <a:sym typeface="Roboto"/>
                        </a:rPr>
                        <a:t>UI Designer Lead</a:t>
                      </a:r>
                      <a:endParaRPr i="1" sz="2000">
                        <a:solidFill>
                          <a:schemeClr val="dk1"/>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i="1" lang="en" sz="2000">
                          <a:solidFill>
                            <a:schemeClr val="dk1"/>
                          </a:solidFill>
                          <a:latin typeface="Roboto"/>
                          <a:ea typeface="Roboto"/>
                          <a:cs typeface="Roboto"/>
                          <a:sym typeface="Roboto"/>
                        </a:rPr>
                        <a:t>Architect</a:t>
                      </a:r>
                      <a:endParaRPr i="1" sz="2000">
                        <a:solidFill>
                          <a:schemeClr val="dk1"/>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i="1" lang="en" sz="2000">
                          <a:solidFill>
                            <a:schemeClr val="dk1"/>
                          </a:solidFill>
                          <a:latin typeface="Roboto"/>
                          <a:ea typeface="Roboto"/>
                          <a:cs typeface="Roboto"/>
                          <a:sym typeface="Roboto"/>
                        </a:rPr>
                        <a:t>Customer Communications</a:t>
                      </a:r>
                      <a:endParaRPr i="1" sz="2000">
                        <a:solidFill>
                          <a:schemeClr val="dk1"/>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i="1" lang="en" sz="2000">
                          <a:solidFill>
                            <a:schemeClr val="dk1"/>
                          </a:solidFill>
                          <a:latin typeface="Roboto"/>
                          <a:ea typeface="Roboto"/>
                          <a:cs typeface="Roboto"/>
                          <a:sym typeface="Roboto"/>
                        </a:rPr>
                        <a:t>QA Manager</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i="1" lang="en" sz="2000">
                          <a:solidFill>
                            <a:schemeClr val="dk1"/>
                          </a:solidFill>
                          <a:latin typeface="Roboto"/>
                          <a:ea typeface="Roboto"/>
                          <a:cs typeface="Roboto"/>
                          <a:sym typeface="Roboto"/>
                        </a:rPr>
                        <a:t>Business Analyst</a:t>
                      </a:r>
                      <a:endParaRPr i="1" sz="2000">
                        <a:solidFill>
                          <a:schemeClr val="dk1"/>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i="1" lang="en" sz="2000">
                          <a:solidFill>
                            <a:schemeClr val="dk1"/>
                          </a:solidFill>
                          <a:latin typeface="Roboto"/>
                          <a:ea typeface="Roboto"/>
                          <a:cs typeface="Roboto"/>
                          <a:sym typeface="Roboto"/>
                        </a:rPr>
                        <a:t>Recorder</a:t>
                      </a:r>
                      <a:endParaRPr i="1" sz="2000">
                        <a:solidFill>
                          <a:schemeClr val="dk1"/>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i="1" lang="en" sz="2000">
                          <a:solidFill>
                            <a:schemeClr val="dk1"/>
                          </a:solidFill>
                          <a:latin typeface="Roboto"/>
                          <a:ea typeface="Roboto"/>
                          <a:cs typeface="Roboto"/>
                          <a:sym typeface="Roboto"/>
                        </a:rPr>
                        <a:t>Release Manager</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75950">
                <a:tc>
                  <a:txBody>
                    <a:bodyPr>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remy@nau.edu</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crn79@nau.edu</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jrs496@nau.edu</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75950">
                <a:tc gridSpan="3">
                  <a:txBody>
                    <a:bodyPr>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http://bit.ly/ECOders</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34"/>
          <p:cNvSpPr txBox="1"/>
          <p:nvPr>
            <p:ph type="title"/>
          </p:nvPr>
        </p:nvSpPr>
        <p:spPr>
          <a:xfrm>
            <a:off x="0" y="0"/>
            <a:ext cx="9144000" cy="572700"/>
          </a:xfrm>
          <a:prstGeom prst="rect">
            <a:avLst/>
          </a:prstGeom>
          <a:solidFill>
            <a:srgbClr val="BF9000"/>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Fall Semester Schedule</a:t>
            </a:r>
            <a:endParaRPr b="1">
              <a:solidFill>
                <a:srgbClr val="FFFFFF"/>
              </a:solidFill>
              <a:latin typeface="Roboto"/>
              <a:ea typeface="Roboto"/>
              <a:cs typeface="Roboto"/>
              <a:sym typeface="Roboto"/>
            </a:endParaRPr>
          </a:p>
        </p:txBody>
      </p:sp>
      <p:sp>
        <p:nvSpPr>
          <p:cNvPr id="301" name="Google Shape;30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02" name="Google Shape;302;p34"/>
          <p:cNvPicPr preferRelativeResize="0"/>
          <p:nvPr/>
        </p:nvPicPr>
        <p:blipFill>
          <a:blip r:embed="rId3">
            <a:alphaModFix/>
          </a:blip>
          <a:stretch>
            <a:fillRect/>
          </a:stretch>
        </p:blipFill>
        <p:spPr>
          <a:xfrm>
            <a:off x="269125" y="572700"/>
            <a:ext cx="8605725" cy="4191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0" y="0"/>
            <a:ext cx="9144000" cy="572700"/>
          </a:xfrm>
          <a:prstGeom prst="rect">
            <a:avLst/>
          </a:prstGeom>
          <a:solidFill>
            <a:srgbClr val="0B5394"/>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Current Technology</a:t>
            </a:r>
            <a:endParaRPr b="1">
              <a:solidFill>
                <a:srgbClr val="FFFFFF"/>
              </a:solidFill>
              <a:latin typeface="Roboto"/>
              <a:ea typeface="Roboto"/>
              <a:cs typeface="Roboto"/>
              <a:sym typeface="Roboto"/>
            </a:endParaRPr>
          </a:p>
        </p:txBody>
      </p:sp>
      <p:pic>
        <p:nvPicPr>
          <p:cNvPr id="72" name="Google Shape;72;p15"/>
          <p:cNvPicPr preferRelativeResize="0"/>
          <p:nvPr/>
        </p:nvPicPr>
        <p:blipFill rotWithShape="1">
          <a:blip r:embed="rId3">
            <a:alphaModFix/>
          </a:blip>
          <a:srcRect b="2642" l="0" r="0" t="2642"/>
          <a:stretch/>
        </p:blipFill>
        <p:spPr>
          <a:xfrm>
            <a:off x="1409150" y="850175"/>
            <a:ext cx="2086900" cy="1976625"/>
          </a:xfrm>
          <a:prstGeom prst="rect">
            <a:avLst/>
          </a:prstGeom>
          <a:noFill/>
          <a:ln>
            <a:noFill/>
          </a:ln>
        </p:spPr>
      </p:pic>
      <p:pic>
        <p:nvPicPr>
          <p:cNvPr id="73" name="Google Shape;73;p15"/>
          <p:cNvPicPr preferRelativeResize="0"/>
          <p:nvPr/>
        </p:nvPicPr>
        <p:blipFill rotWithShape="1">
          <a:blip r:embed="rId4">
            <a:alphaModFix/>
          </a:blip>
          <a:srcRect b="0" l="903" r="893" t="0"/>
          <a:stretch/>
        </p:blipFill>
        <p:spPr>
          <a:xfrm>
            <a:off x="5490588" y="925725"/>
            <a:ext cx="1825525" cy="1825523"/>
          </a:xfrm>
          <a:prstGeom prst="rect">
            <a:avLst/>
          </a:prstGeom>
          <a:noFill/>
          <a:ln>
            <a:noFill/>
          </a:ln>
        </p:spPr>
      </p:pic>
      <p:pic>
        <p:nvPicPr>
          <p:cNvPr id="74" name="Google Shape;74;p15"/>
          <p:cNvPicPr preferRelativeResize="0"/>
          <p:nvPr/>
        </p:nvPicPr>
        <p:blipFill rotWithShape="1">
          <a:blip r:embed="rId5">
            <a:alphaModFix/>
          </a:blip>
          <a:srcRect b="0" l="0" r="0" t="0"/>
          <a:stretch/>
        </p:blipFill>
        <p:spPr>
          <a:xfrm>
            <a:off x="5525775" y="3104275"/>
            <a:ext cx="1755151" cy="1755151"/>
          </a:xfrm>
          <a:prstGeom prst="rect">
            <a:avLst/>
          </a:prstGeom>
          <a:noFill/>
          <a:ln>
            <a:noFill/>
          </a:ln>
        </p:spPr>
      </p:pic>
      <p:sp>
        <p:nvSpPr>
          <p:cNvPr id="75" name="Google Shape;7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6" name="Google Shape;76;p15"/>
          <p:cNvPicPr preferRelativeResize="0"/>
          <p:nvPr/>
        </p:nvPicPr>
        <p:blipFill rotWithShape="1">
          <a:blip r:embed="rId6">
            <a:alphaModFix/>
          </a:blip>
          <a:srcRect b="0" l="893" r="893" t="0"/>
          <a:stretch/>
        </p:blipFill>
        <p:spPr>
          <a:xfrm>
            <a:off x="1492425" y="3021675"/>
            <a:ext cx="1920352" cy="19203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0" y="0"/>
            <a:ext cx="9144000" cy="572700"/>
          </a:xfrm>
          <a:prstGeom prst="rect">
            <a:avLst/>
          </a:prstGeom>
          <a:solidFill>
            <a:srgbClr val="7F6000"/>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Project </a:t>
            </a:r>
            <a:r>
              <a:rPr b="1" lang="en">
                <a:solidFill>
                  <a:srgbClr val="FFFFFF"/>
                </a:solidFill>
                <a:latin typeface="Roboto"/>
                <a:ea typeface="Roboto"/>
                <a:cs typeface="Roboto"/>
                <a:sym typeface="Roboto"/>
              </a:rPr>
              <a:t>Workflow</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endParaRPr>
          </a:p>
        </p:txBody>
      </p:sp>
      <p:grpSp>
        <p:nvGrpSpPr>
          <p:cNvPr id="82" name="Google Shape;82;p16"/>
          <p:cNvGrpSpPr/>
          <p:nvPr/>
        </p:nvGrpSpPr>
        <p:grpSpPr>
          <a:xfrm>
            <a:off x="794975" y="1433725"/>
            <a:ext cx="2015400" cy="1779250"/>
            <a:chOff x="3384575" y="1433725"/>
            <a:chExt cx="2015400" cy="1779250"/>
          </a:xfrm>
        </p:grpSpPr>
        <p:sp>
          <p:nvSpPr>
            <p:cNvPr id="83" name="Google Shape;83;p16"/>
            <p:cNvSpPr/>
            <p:nvPr/>
          </p:nvSpPr>
          <p:spPr>
            <a:xfrm>
              <a:off x="3485717" y="3079475"/>
              <a:ext cx="1294800" cy="133500"/>
            </a:xfrm>
            <a:prstGeom prst="rect">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nvSpPr>
          <p:spPr>
            <a:xfrm>
              <a:off x="3384575" y="1433725"/>
              <a:ext cx="2015400" cy="11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Proposal</a:t>
              </a:r>
              <a:br>
                <a:rPr b="1" lang="en" sz="2000">
                  <a:latin typeface="Roboto"/>
                  <a:ea typeface="Roboto"/>
                  <a:cs typeface="Roboto"/>
                  <a:sym typeface="Roboto"/>
                </a:rPr>
              </a:br>
              <a:endParaRPr b="1" sz="8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Federal agency starts inquiry to non-government contractor</a:t>
              </a:r>
              <a:endParaRPr b="1" sz="1200">
                <a:latin typeface="Roboto"/>
                <a:ea typeface="Roboto"/>
                <a:cs typeface="Roboto"/>
                <a:sym typeface="Roboto"/>
              </a:endParaRPr>
            </a:p>
          </p:txBody>
        </p:sp>
        <p:grpSp>
          <p:nvGrpSpPr>
            <p:cNvPr id="85" name="Google Shape;85;p16"/>
            <p:cNvGrpSpPr/>
            <p:nvPr/>
          </p:nvGrpSpPr>
          <p:grpSpPr>
            <a:xfrm>
              <a:off x="3435870" y="2800065"/>
              <a:ext cx="92400" cy="411825"/>
              <a:chOff x="845575" y="2563700"/>
              <a:chExt cx="92400" cy="411825"/>
            </a:xfrm>
          </p:grpSpPr>
          <p:sp>
            <p:nvSpPr>
              <p:cNvPr id="86" name="Google Shape;86;p16"/>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 name="Google Shape;87;p16"/>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88" name="Google Shape;88;p16"/>
          <p:cNvGrpSpPr/>
          <p:nvPr/>
        </p:nvGrpSpPr>
        <p:grpSpPr>
          <a:xfrm>
            <a:off x="2073400" y="3079467"/>
            <a:ext cx="1683000" cy="1790932"/>
            <a:chOff x="2073400" y="3079467"/>
            <a:chExt cx="1683000" cy="1790932"/>
          </a:xfrm>
        </p:grpSpPr>
        <p:sp>
          <p:nvSpPr>
            <p:cNvPr id="89" name="Google Shape;89;p16"/>
            <p:cNvSpPr/>
            <p:nvPr/>
          </p:nvSpPr>
          <p:spPr>
            <a:xfrm>
              <a:off x="2191011" y="3079475"/>
              <a:ext cx="1294800" cy="1335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nvSpPr>
          <p:spPr>
            <a:xfrm>
              <a:off x="2073400" y="3502999"/>
              <a:ext cx="1683000" cy="13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chemeClr val="dk1"/>
                  </a:solidFill>
                  <a:latin typeface="Roboto"/>
                  <a:ea typeface="Roboto"/>
                  <a:cs typeface="Roboto"/>
                  <a:sym typeface="Roboto"/>
                </a:rPr>
                <a:t>Drafting</a:t>
              </a:r>
              <a:br>
                <a:rPr b="1" lang="en" sz="2000">
                  <a:solidFill>
                    <a:schemeClr val="dk1"/>
                  </a:solidFill>
                  <a:latin typeface="Roboto"/>
                  <a:ea typeface="Roboto"/>
                  <a:cs typeface="Roboto"/>
                  <a:sym typeface="Roboto"/>
                </a:rPr>
              </a:br>
              <a:endParaRPr b="1" sz="800">
                <a:solidFill>
                  <a:schemeClr val="dk1"/>
                </a:solidFill>
                <a:latin typeface="Roboto"/>
                <a:ea typeface="Roboto"/>
                <a:cs typeface="Roboto"/>
                <a:sym typeface="Roboto"/>
              </a:endParaRPr>
            </a:p>
            <a:p>
              <a:pPr indent="0" lvl="0" marL="0" rtl="0" algn="l">
                <a:spcBef>
                  <a:spcPts val="0"/>
                </a:spcBef>
                <a:spcAft>
                  <a:spcPts val="1600"/>
                </a:spcAft>
                <a:buClr>
                  <a:schemeClr val="dk1"/>
                </a:buClr>
                <a:buSzPts val="1100"/>
                <a:buFont typeface="Arial"/>
                <a:buNone/>
              </a:pPr>
              <a:r>
                <a:rPr lang="en" sz="1200">
                  <a:solidFill>
                    <a:schemeClr val="dk1"/>
                  </a:solidFill>
                  <a:latin typeface="Roboto"/>
                  <a:ea typeface="Roboto"/>
                  <a:cs typeface="Roboto"/>
                  <a:sym typeface="Roboto"/>
                </a:rPr>
                <a:t>Proposal is passed back and forth</a:t>
              </a:r>
              <a:endParaRPr b="1" sz="2000">
                <a:latin typeface="Roboto"/>
                <a:ea typeface="Roboto"/>
                <a:cs typeface="Roboto"/>
                <a:sym typeface="Roboto"/>
              </a:endParaRPr>
            </a:p>
          </p:txBody>
        </p:sp>
        <p:grpSp>
          <p:nvGrpSpPr>
            <p:cNvPr id="91" name="Google Shape;91;p16"/>
            <p:cNvGrpSpPr/>
            <p:nvPr/>
          </p:nvGrpSpPr>
          <p:grpSpPr>
            <a:xfrm rot="10800000">
              <a:off x="2149293" y="3079467"/>
              <a:ext cx="92400" cy="411825"/>
              <a:chOff x="2072481" y="2563700"/>
              <a:chExt cx="92400" cy="411825"/>
            </a:xfrm>
          </p:grpSpPr>
          <p:cxnSp>
            <p:nvCxnSpPr>
              <p:cNvPr id="92" name="Google Shape;92;p16"/>
              <p:cNvCxnSpPr/>
              <p:nvPr/>
            </p:nvCxnSpPr>
            <p:spPr>
              <a:xfrm>
                <a:off x="2118681" y="2616125"/>
                <a:ext cx="0" cy="359400"/>
              </a:xfrm>
              <a:prstGeom prst="straightConnector1">
                <a:avLst/>
              </a:prstGeom>
              <a:noFill/>
              <a:ln cap="flat" cmpd="sng" w="9525">
                <a:solidFill>
                  <a:srgbClr val="000000"/>
                </a:solidFill>
                <a:prstDash val="solid"/>
                <a:round/>
                <a:headEnd len="sm" w="sm" type="none"/>
                <a:tailEnd len="sm" w="sm" type="none"/>
              </a:ln>
            </p:spPr>
          </p:cxnSp>
          <p:sp>
            <p:nvSpPr>
              <p:cNvPr id="93" name="Google Shape;93;p16"/>
              <p:cNvSpPr/>
              <p:nvPr/>
            </p:nvSpPr>
            <p:spPr>
              <a:xfrm>
                <a:off x="2072481"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4" name="Google Shape;94;p16"/>
          <p:cNvGrpSpPr/>
          <p:nvPr/>
        </p:nvGrpSpPr>
        <p:grpSpPr>
          <a:xfrm>
            <a:off x="3386760" y="1433725"/>
            <a:ext cx="1683000" cy="1779250"/>
            <a:chOff x="3386760" y="1433725"/>
            <a:chExt cx="1683000" cy="1779250"/>
          </a:xfrm>
        </p:grpSpPr>
        <p:sp>
          <p:nvSpPr>
            <p:cNvPr id="95" name="Google Shape;95;p16"/>
            <p:cNvSpPr/>
            <p:nvPr/>
          </p:nvSpPr>
          <p:spPr>
            <a:xfrm>
              <a:off x="3485717" y="3079475"/>
              <a:ext cx="1294800" cy="133500"/>
            </a:xfrm>
            <a:prstGeom prst="rect">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txBox="1"/>
            <p:nvPr/>
          </p:nvSpPr>
          <p:spPr>
            <a:xfrm>
              <a:off x="3386760" y="1433725"/>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chemeClr val="dk1"/>
                  </a:solidFill>
                  <a:latin typeface="Roboto"/>
                  <a:ea typeface="Roboto"/>
                  <a:cs typeface="Roboto"/>
                  <a:sym typeface="Roboto"/>
                </a:rPr>
                <a:t>Acceptance</a:t>
              </a:r>
              <a:br>
                <a:rPr b="1" lang="en" sz="2000">
                  <a:solidFill>
                    <a:schemeClr val="dk1"/>
                  </a:solidFill>
                  <a:latin typeface="Roboto"/>
                  <a:ea typeface="Roboto"/>
                  <a:cs typeface="Roboto"/>
                  <a:sym typeface="Roboto"/>
                </a:rPr>
              </a:br>
              <a:endParaRPr b="1" sz="800">
                <a:solidFill>
                  <a:schemeClr val="dk1"/>
                </a:solidFill>
                <a:latin typeface="Roboto"/>
                <a:ea typeface="Roboto"/>
                <a:cs typeface="Roboto"/>
                <a:sym typeface="Roboto"/>
              </a:endParaRPr>
            </a:p>
            <a:p>
              <a:pPr indent="0" lvl="0" marL="0" rtl="0" algn="l">
                <a:spcBef>
                  <a:spcPts val="0"/>
                </a:spcBef>
                <a:spcAft>
                  <a:spcPts val="1600"/>
                </a:spcAft>
                <a:buClr>
                  <a:schemeClr val="dk1"/>
                </a:buClr>
                <a:buSzPts val="1100"/>
                <a:buFont typeface="Arial"/>
                <a:buNone/>
              </a:pPr>
              <a:r>
                <a:rPr lang="en" sz="1200">
                  <a:solidFill>
                    <a:schemeClr val="dk1"/>
                  </a:solidFill>
                  <a:latin typeface="Roboto"/>
                  <a:ea typeface="Roboto"/>
                  <a:cs typeface="Roboto"/>
                  <a:sym typeface="Roboto"/>
                </a:rPr>
                <a:t>Both parties sign and work begins</a:t>
              </a:r>
              <a:endParaRPr b="1" sz="2000">
                <a:latin typeface="Roboto"/>
                <a:ea typeface="Roboto"/>
                <a:cs typeface="Roboto"/>
                <a:sym typeface="Roboto"/>
              </a:endParaRPr>
            </a:p>
          </p:txBody>
        </p:sp>
        <p:grpSp>
          <p:nvGrpSpPr>
            <p:cNvPr id="97" name="Google Shape;97;p16"/>
            <p:cNvGrpSpPr/>
            <p:nvPr/>
          </p:nvGrpSpPr>
          <p:grpSpPr>
            <a:xfrm>
              <a:off x="3435870" y="2800065"/>
              <a:ext cx="92400" cy="411825"/>
              <a:chOff x="845575" y="2563700"/>
              <a:chExt cx="92400" cy="411825"/>
            </a:xfrm>
          </p:grpSpPr>
          <p:sp>
            <p:nvSpPr>
              <p:cNvPr id="98" name="Google Shape;98;p16"/>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 name="Google Shape;99;p16"/>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100" name="Google Shape;100;p16"/>
          <p:cNvGrpSpPr/>
          <p:nvPr/>
        </p:nvGrpSpPr>
        <p:grpSpPr>
          <a:xfrm>
            <a:off x="4665200" y="3079467"/>
            <a:ext cx="1683000" cy="1790932"/>
            <a:chOff x="4665200" y="3079467"/>
            <a:chExt cx="1683000" cy="1790932"/>
          </a:xfrm>
        </p:grpSpPr>
        <p:sp>
          <p:nvSpPr>
            <p:cNvPr id="101" name="Google Shape;101;p16"/>
            <p:cNvSpPr/>
            <p:nvPr/>
          </p:nvSpPr>
          <p:spPr>
            <a:xfrm>
              <a:off x="4780421" y="3079475"/>
              <a:ext cx="1294800" cy="1335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 name="Google Shape;102;p16"/>
            <p:cNvGrpSpPr/>
            <p:nvPr/>
          </p:nvGrpSpPr>
          <p:grpSpPr>
            <a:xfrm rot="10800000">
              <a:off x="4737413" y="3079467"/>
              <a:ext cx="92400" cy="411825"/>
              <a:chOff x="2070100" y="2563700"/>
              <a:chExt cx="92400" cy="411825"/>
            </a:xfrm>
          </p:grpSpPr>
          <p:cxnSp>
            <p:nvCxnSpPr>
              <p:cNvPr id="103" name="Google Shape;103;p16"/>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04" name="Google Shape;104;p16"/>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 name="Google Shape;105;p16"/>
            <p:cNvSpPr txBox="1"/>
            <p:nvPr/>
          </p:nvSpPr>
          <p:spPr>
            <a:xfrm>
              <a:off x="4665200" y="3502999"/>
              <a:ext cx="1683000" cy="13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chemeClr val="dk1"/>
                  </a:solidFill>
                  <a:latin typeface="Roboto"/>
                  <a:ea typeface="Roboto"/>
                  <a:cs typeface="Roboto"/>
                  <a:sym typeface="Roboto"/>
                </a:rPr>
                <a:t>Tracking</a:t>
              </a:r>
              <a:br>
                <a:rPr b="1" lang="en" sz="2000">
                  <a:solidFill>
                    <a:schemeClr val="dk1"/>
                  </a:solidFill>
                  <a:latin typeface="Roboto"/>
                  <a:ea typeface="Roboto"/>
                  <a:cs typeface="Roboto"/>
                  <a:sym typeface="Roboto"/>
                </a:rPr>
              </a:br>
              <a:endParaRPr b="1" sz="800">
                <a:solidFill>
                  <a:schemeClr val="dk1"/>
                </a:solidFill>
                <a:latin typeface="Roboto"/>
                <a:ea typeface="Roboto"/>
                <a:cs typeface="Roboto"/>
                <a:sym typeface="Roboto"/>
              </a:endParaRPr>
            </a:p>
            <a:p>
              <a:pPr indent="0" lvl="0" marL="0" rtl="0" algn="l">
                <a:spcBef>
                  <a:spcPts val="0"/>
                </a:spcBef>
                <a:spcAft>
                  <a:spcPts val="1600"/>
                </a:spcAft>
                <a:buClr>
                  <a:schemeClr val="dk1"/>
                </a:buClr>
                <a:buSzPts val="1100"/>
                <a:buFont typeface="Arial"/>
                <a:buNone/>
              </a:pPr>
              <a:r>
                <a:rPr lang="en" sz="1200">
                  <a:solidFill>
                    <a:schemeClr val="dk1"/>
                  </a:solidFill>
                  <a:latin typeface="Roboto"/>
                  <a:ea typeface="Roboto"/>
                  <a:cs typeface="Roboto"/>
                  <a:sym typeface="Roboto"/>
                </a:rPr>
                <a:t>CPCESU tracks project including modifications</a:t>
              </a:r>
              <a:endParaRPr b="1" sz="2000">
                <a:latin typeface="Roboto"/>
                <a:ea typeface="Roboto"/>
                <a:cs typeface="Roboto"/>
                <a:sym typeface="Roboto"/>
              </a:endParaRPr>
            </a:p>
          </p:txBody>
        </p:sp>
      </p:grpSp>
      <p:grpSp>
        <p:nvGrpSpPr>
          <p:cNvPr id="106" name="Google Shape;106;p16"/>
          <p:cNvGrpSpPr/>
          <p:nvPr/>
        </p:nvGrpSpPr>
        <p:grpSpPr>
          <a:xfrm>
            <a:off x="5978530" y="1433725"/>
            <a:ext cx="1683000" cy="1779250"/>
            <a:chOff x="5978530" y="1433725"/>
            <a:chExt cx="1683000" cy="1779250"/>
          </a:xfrm>
        </p:grpSpPr>
        <p:sp>
          <p:nvSpPr>
            <p:cNvPr id="107" name="Google Shape;107;p16"/>
            <p:cNvSpPr/>
            <p:nvPr/>
          </p:nvSpPr>
          <p:spPr>
            <a:xfrm>
              <a:off x="6075125" y="3079475"/>
              <a:ext cx="1294800" cy="1335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 name="Google Shape;108;p16"/>
            <p:cNvGrpSpPr/>
            <p:nvPr/>
          </p:nvGrpSpPr>
          <p:grpSpPr>
            <a:xfrm>
              <a:off x="6031394" y="2800065"/>
              <a:ext cx="92400" cy="411825"/>
              <a:chOff x="845575" y="2563700"/>
              <a:chExt cx="92400" cy="411825"/>
            </a:xfrm>
          </p:grpSpPr>
          <p:cxnSp>
            <p:nvCxnSpPr>
              <p:cNvPr id="109" name="Google Shape;109;p16"/>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10" name="Google Shape;110;p16"/>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6"/>
            <p:cNvSpPr txBox="1"/>
            <p:nvPr/>
          </p:nvSpPr>
          <p:spPr>
            <a:xfrm>
              <a:off x="5978530" y="1433725"/>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chemeClr val="dk1"/>
                  </a:solidFill>
                  <a:latin typeface="Roboto"/>
                  <a:ea typeface="Roboto"/>
                  <a:cs typeface="Roboto"/>
                  <a:sym typeface="Roboto"/>
                </a:rPr>
                <a:t>Termination</a:t>
              </a:r>
              <a:br>
                <a:rPr b="1" lang="en" sz="2000">
                  <a:solidFill>
                    <a:schemeClr val="dk1"/>
                  </a:solidFill>
                  <a:latin typeface="Roboto"/>
                  <a:ea typeface="Roboto"/>
                  <a:cs typeface="Roboto"/>
                  <a:sym typeface="Roboto"/>
                </a:rPr>
              </a:br>
              <a:endParaRPr b="1" sz="800">
                <a:solidFill>
                  <a:schemeClr val="dk1"/>
                </a:solidFill>
                <a:latin typeface="Roboto"/>
                <a:ea typeface="Roboto"/>
                <a:cs typeface="Roboto"/>
                <a:sym typeface="Roboto"/>
              </a:endParaRPr>
            </a:p>
            <a:p>
              <a:pPr indent="0" lvl="0" marL="0" rtl="0" algn="l">
                <a:spcBef>
                  <a:spcPts val="0"/>
                </a:spcBef>
                <a:spcAft>
                  <a:spcPts val="1600"/>
                </a:spcAft>
                <a:buClr>
                  <a:schemeClr val="dk1"/>
                </a:buClr>
                <a:buSzPts val="1100"/>
                <a:buFont typeface="Arial"/>
                <a:buNone/>
              </a:pPr>
              <a:r>
                <a:rPr lang="en" sz="1200">
                  <a:solidFill>
                    <a:schemeClr val="dk1"/>
                  </a:solidFill>
                  <a:latin typeface="Roboto"/>
                  <a:ea typeface="Roboto"/>
                  <a:cs typeface="Roboto"/>
                  <a:sym typeface="Roboto"/>
                </a:rPr>
                <a:t>Parties end project. Final report is created</a:t>
              </a:r>
              <a:endParaRPr b="1" sz="2000">
                <a:latin typeface="Roboto"/>
                <a:ea typeface="Roboto"/>
                <a:cs typeface="Roboto"/>
                <a:sym typeface="Roboto"/>
              </a:endParaRPr>
            </a:p>
          </p:txBody>
        </p:sp>
      </p:grpSp>
      <p:grpSp>
        <p:nvGrpSpPr>
          <p:cNvPr id="112" name="Google Shape;112;p16"/>
          <p:cNvGrpSpPr/>
          <p:nvPr/>
        </p:nvGrpSpPr>
        <p:grpSpPr>
          <a:xfrm>
            <a:off x="7256975" y="3079467"/>
            <a:ext cx="1889462" cy="1790932"/>
            <a:chOff x="7256975" y="3079467"/>
            <a:chExt cx="1889462" cy="1790932"/>
          </a:xfrm>
        </p:grpSpPr>
        <p:sp>
          <p:nvSpPr>
            <p:cNvPr id="113" name="Google Shape;113;p16"/>
            <p:cNvSpPr/>
            <p:nvPr/>
          </p:nvSpPr>
          <p:spPr>
            <a:xfrm>
              <a:off x="7369837" y="3079475"/>
              <a:ext cx="1776600" cy="13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 name="Google Shape;114;p16"/>
            <p:cNvGrpSpPr/>
            <p:nvPr/>
          </p:nvGrpSpPr>
          <p:grpSpPr>
            <a:xfrm rot="10800000">
              <a:off x="7328221" y="3079467"/>
              <a:ext cx="92400" cy="411825"/>
              <a:chOff x="2070100" y="2563700"/>
              <a:chExt cx="92400" cy="411825"/>
            </a:xfrm>
          </p:grpSpPr>
          <p:cxnSp>
            <p:nvCxnSpPr>
              <p:cNvPr id="115" name="Google Shape;115;p16"/>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16" name="Google Shape;116;p16"/>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 name="Google Shape;117;p16"/>
            <p:cNvSpPr txBox="1"/>
            <p:nvPr/>
          </p:nvSpPr>
          <p:spPr>
            <a:xfrm>
              <a:off x="7256975" y="3502999"/>
              <a:ext cx="1683000" cy="13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chemeClr val="dk1"/>
                  </a:solidFill>
                  <a:latin typeface="Roboto"/>
                  <a:ea typeface="Roboto"/>
                  <a:cs typeface="Roboto"/>
                  <a:sym typeface="Roboto"/>
                </a:rPr>
                <a:t>Reporting</a:t>
              </a:r>
              <a:br>
                <a:rPr b="1" lang="en" sz="2000">
                  <a:solidFill>
                    <a:schemeClr val="dk1"/>
                  </a:solidFill>
                  <a:latin typeface="Roboto"/>
                  <a:ea typeface="Roboto"/>
                  <a:cs typeface="Roboto"/>
                  <a:sym typeface="Roboto"/>
                </a:rPr>
              </a:br>
              <a:endParaRPr b="1" sz="800">
                <a:solidFill>
                  <a:schemeClr val="dk1"/>
                </a:solidFill>
                <a:latin typeface="Roboto"/>
                <a:ea typeface="Roboto"/>
                <a:cs typeface="Roboto"/>
                <a:sym typeface="Roboto"/>
              </a:endParaRPr>
            </a:p>
            <a:p>
              <a:pPr indent="0" lvl="0" marL="0" rtl="0" algn="l">
                <a:spcBef>
                  <a:spcPts val="0"/>
                </a:spcBef>
                <a:spcAft>
                  <a:spcPts val="1600"/>
                </a:spcAft>
                <a:buClr>
                  <a:schemeClr val="dk1"/>
                </a:buClr>
                <a:buSzPts val="1100"/>
                <a:buFont typeface="Arial"/>
                <a:buNone/>
              </a:pPr>
              <a:r>
                <a:rPr lang="en" sz="1200">
                  <a:solidFill>
                    <a:schemeClr val="dk1"/>
                  </a:solidFill>
                  <a:latin typeface="Roboto"/>
                  <a:ea typeface="Roboto"/>
                  <a:cs typeface="Roboto"/>
                  <a:sym typeface="Roboto"/>
                </a:rPr>
                <a:t>Project archived and used for statistics and reporting</a:t>
              </a:r>
              <a:endParaRPr b="1" sz="2000">
                <a:latin typeface="Roboto"/>
                <a:ea typeface="Roboto"/>
                <a:cs typeface="Roboto"/>
                <a:sym typeface="Roboto"/>
              </a:endParaRPr>
            </a:p>
          </p:txBody>
        </p:sp>
      </p:grpSp>
      <p:sp>
        <p:nvSpPr>
          <p:cNvPr id="118" name="Google Shape;11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0" y="0"/>
            <a:ext cx="9144000" cy="572700"/>
          </a:xfrm>
          <a:prstGeom prst="rect">
            <a:avLst/>
          </a:prstGeom>
          <a:solidFill>
            <a:srgbClr val="6AA84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Problems</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endParaRPr>
          </a:p>
        </p:txBody>
      </p:sp>
      <p:sp>
        <p:nvSpPr>
          <p:cNvPr id="124" name="Google Shape;124;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25" name="Google Shape;125;p17"/>
          <p:cNvGrpSpPr/>
          <p:nvPr/>
        </p:nvGrpSpPr>
        <p:grpSpPr>
          <a:xfrm>
            <a:off x="794975" y="1433725"/>
            <a:ext cx="2015400" cy="1779250"/>
            <a:chOff x="3384575" y="1433725"/>
            <a:chExt cx="2015400" cy="1779250"/>
          </a:xfrm>
        </p:grpSpPr>
        <p:sp>
          <p:nvSpPr>
            <p:cNvPr id="126" name="Google Shape;126;p17"/>
            <p:cNvSpPr/>
            <p:nvPr/>
          </p:nvSpPr>
          <p:spPr>
            <a:xfrm>
              <a:off x="3485717" y="3079475"/>
              <a:ext cx="1294800" cy="133500"/>
            </a:xfrm>
            <a:prstGeom prst="rect">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txBox="1"/>
            <p:nvPr/>
          </p:nvSpPr>
          <p:spPr>
            <a:xfrm>
              <a:off x="3384575" y="1433725"/>
              <a:ext cx="2015400" cy="11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666666"/>
                  </a:solidFill>
                  <a:latin typeface="Roboto"/>
                  <a:ea typeface="Roboto"/>
                  <a:cs typeface="Roboto"/>
                  <a:sym typeface="Roboto"/>
                </a:rPr>
                <a:t>Proposal</a:t>
              </a:r>
              <a:br>
                <a:rPr b="1" lang="en" sz="2000">
                  <a:latin typeface="Roboto"/>
                  <a:ea typeface="Roboto"/>
                  <a:cs typeface="Roboto"/>
                  <a:sym typeface="Roboto"/>
                </a:rPr>
              </a:br>
              <a:endParaRPr b="1" sz="8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Allow organizations to </a:t>
              </a:r>
              <a:r>
                <a:rPr b="1" lang="en" sz="1200">
                  <a:latin typeface="Roboto"/>
                  <a:ea typeface="Roboto"/>
                  <a:cs typeface="Roboto"/>
                  <a:sym typeface="Roboto"/>
                </a:rPr>
                <a:t>Submit</a:t>
              </a:r>
              <a:r>
                <a:rPr lang="en" sz="1200">
                  <a:latin typeface="Roboto"/>
                  <a:ea typeface="Roboto"/>
                  <a:cs typeface="Roboto"/>
                  <a:sym typeface="Roboto"/>
                </a:rPr>
                <a:t> proposals</a:t>
              </a:r>
              <a:endParaRPr sz="1200">
                <a:latin typeface="Roboto"/>
                <a:ea typeface="Roboto"/>
                <a:cs typeface="Roboto"/>
                <a:sym typeface="Roboto"/>
              </a:endParaRPr>
            </a:p>
          </p:txBody>
        </p:sp>
        <p:grpSp>
          <p:nvGrpSpPr>
            <p:cNvPr id="128" name="Google Shape;128;p17"/>
            <p:cNvGrpSpPr/>
            <p:nvPr/>
          </p:nvGrpSpPr>
          <p:grpSpPr>
            <a:xfrm>
              <a:off x="3435870" y="2800065"/>
              <a:ext cx="92400" cy="411825"/>
              <a:chOff x="845575" y="2563700"/>
              <a:chExt cx="92400" cy="411825"/>
            </a:xfrm>
          </p:grpSpPr>
          <p:sp>
            <p:nvSpPr>
              <p:cNvPr id="129" name="Google Shape;129;p17"/>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0" name="Google Shape;130;p17"/>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131" name="Google Shape;131;p17"/>
          <p:cNvGrpSpPr/>
          <p:nvPr/>
        </p:nvGrpSpPr>
        <p:grpSpPr>
          <a:xfrm>
            <a:off x="2073400" y="3079467"/>
            <a:ext cx="1683000" cy="1790932"/>
            <a:chOff x="2073400" y="3079467"/>
            <a:chExt cx="1683000" cy="1790932"/>
          </a:xfrm>
        </p:grpSpPr>
        <p:sp>
          <p:nvSpPr>
            <p:cNvPr id="132" name="Google Shape;132;p17"/>
            <p:cNvSpPr/>
            <p:nvPr/>
          </p:nvSpPr>
          <p:spPr>
            <a:xfrm>
              <a:off x="2191011" y="3079475"/>
              <a:ext cx="1294800" cy="1335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txBox="1"/>
            <p:nvPr/>
          </p:nvSpPr>
          <p:spPr>
            <a:xfrm>
              <a:off x="2073400" y="3502999"/>
              <a:ext cx="1683000" cy="13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666666"/>
                  </a:solidFill>
                  <a:latin typeface="Roboto"/>
                  <a:ea typeface="Roboto"/>
                  <a:cs typeface="Roboto"/>
                  <a:sym typeface="Roboto"/>
                </a:rPr>
                <a:t>Drafting</a:t>
              </a:r>
              <a:br>
                <a:rPr b="1" lang="en" sz="2000">
                  <a:solidFill>
                    <a:schemeClr val="dk1"/>
                  </a:solidFill>
                  <a:latin typeface="Roboto"/>
                  <a:ea typeface="Roboto"/>
                  <a:cs typeface="Roboto"/>
                  <a:sym typeface="Roboto"/>
                </a:rPr>
              </a:br>
              <a:endParaRPr b="1" sz="800">
                <a:solidFill>
                  <a:schemeClr val="dk1"/>
                </a:solidFill>
                <a:latin typeface="Roboto"/>
                <a:ea typeface="Roboto"/>
                <a:cs typeface="Roboto"/>
                <a:sym typeface="Roboto"/>
              </a:endParaRPr>
            </a:p>
            <a:p>
              <a:pPr indent="0" lvl="0" marL="0" rtl="0" algn="l">
                <a:spcBef>
                  <a:spcPts val="0"/>
                </a:spcBef>
                <a:spcAft>
                  <a:spcPts val="1600"/>
                </a:spcAft>
                <a:buNone/>
              </a:pPr>
              <a:r>
                <a:rPr b="1" lang="en" sz="1200">
                  <a:solidFill>
                    <a:schemeClr val="dk1"/>
                  </a:solidFill>
                  <a:latin typeface="Roboto"/>
                  <a:ea typeface="Roboto"/>
                  <a:cs typeface="Roboto"/>
                  <a:sym typeface="Roboto"/>
                </a:rPr>
                <a:t>Validate </a:t>
              </a:r>
              <a:r>
                <a:rPr lang="en" sz="1200">
                  <a:solidFill>
                    <a:schemeClr val="dk1"/>
                  </a:solidFill>
                  <a:latin typeface="Roboto"/>
                  <a:ea typeface="Roboto"/>
                  <a:cs typeface="Roboto"/>
                  <a:sym typeface="Roboto"/>
                </a:rPr>
                <a:t>information on the contract</a:t>
              </a:r>
              <a:endParaRPr b="1" sz="2000">
                <a:latin typeface="Roboto"/>
                <a:ea typeface="Roboto"/>
                <a:cs typeface="Roboto"/>
                <a:sym typeface="Roboto"/>
              </a:endParaRPr>
            </a:p>
          </p:txBody>
        </p:sp>
        <p:grpSp>
          <p:nvGrpSpPr>
            <p:cNvPr id="134" name="Google Shape;134;p17"/>
            <p:cNvGrpSpPr/>
            <p:nvPr/>
          </p:nvGrpSpPr>
          <p:grpSpPr>
            <a:xfrm rot="10800000">
              <a:off x="2149293" y="3079467"/>
              <a:ext cx="92400" cy="411825"/>
              <a:chOff x="2072481" y="2563700"/>
              <a:chExt cx="92400" cy="411825"/>
            </a:xfrm>
          </p:grpSpPr>
          <p:cxnSp>
            <p:nvCxnSpPr>
              <p:cNvPr id="135" name="Google Shape;135;p17"/>
              <p:cNvCxnSpPr/>
              <p:nvPr/>
            </p:nvCxnSpPr>
            <p:spPr>
              <a:xfrm>
                <a:off x="2118681"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36" name="Google Shape;136;p17"/>
              <p:cNvSpPr/>
              <p:nvPr/>
            </p:nvSpPr>
            <p:spPr>
              <a:xfrm>
                <a:off x="2072481"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7" name="Google Shape;137;p17"/>
          <p:cNvGrpSpPr/>
          <p:nvPr/>
        </p:nvGrpSpPr>
        <p:grpSpPr>
          <a:xfrm>
            <a:off x="3386760" y="1433725"/>
            <a:ext cx="1683000" cy="1779250"/>
            <a:chOff x="3386760" y="1433725"/>
            <a:chExt cx="1683000" cy="1779250"/>
          </a:xfrm>
        </p:grpSpPr>
        <p:sp>
          <p:nvSpPr>
            <p:cNvPr id="138" name="Google Shape;138;p17"/>
            <p:cNvSpPr/>
            <p:nvPr/>
          </p:nvSpPr>
          <p:spPr>
            <a:xfrm>
              <a:off x="3485717" y="3079475"/>
              <a:ext cx="1294800" cy="133500"/>
            </a:xfrm>
            <a:prstGeom prst="rect">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txBox="1"/>
            <p:nvPr/>
          </p:nvSpPr>
          <p:spPr>
            <a:xfrm>
              <a:off x="3386760" y="1433725"/>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666666"/>
                  </a:solidFill>
                  <a:latin typeface="Roboto"/>
                  <a:ea typeface="Roboto"/>
                  <a:cs typeface="Roboto"/>
                  <a:sym typeface="Roboto"/>
                </a:rPr>
                <a:t>Acceptance</a:t>
              </a:r>
              <a:br>
                <a:rPr b="1" lang="en" sz="2000">
                  <a:solidFill>
                    <a:schemeClr val="dk1"/>
                  </a:solidFill>
                  <a:latin typeface="Roboto"/>
                  <a:ea typeface="Roboto"/>
                  <a:cs typeface="Roboto"/>
                  <a:sym typeface="Roboto"/>
                </a:rPr>
              </a:br>
              <a:endParaRPr b="1" sz="800">
                <a:solidFill>
                  <a:schemeClr val="dk1"/>
                </a:solidFill>
                <a:latin typeface="Roboto"/>
                <a:ea typeface="Roboto"/>
                <a:cs typeface="Roboto"/>
                <a:sym typeface="Roboto"/>
              </a:endParaRPr>
            </a:p>
            <a:p>
              <a:pPr indent="0" lvl="0" marL="0" rtl="0" algn="l">
                <a:spcBef>
                  <a:spcPts val="0"/>
                </a:spcBef>
                <a:spcAft>
                  <a:spcPts val="1600"/>
                </a:spcAft>
                <a:buNone/>
              </a:pPr>
              <a:r>
                <a:rPr b="1" lang="en" sz="1200">
                  <a:solidFill>
                    <a:schemeClr val="dk1"/>
                  </a:solidFill>
                  <a:latin typeface="Roboto"/>
                  <a:ea typeface="Roboto"/>
                  <a:cs typeface="Roboto"/>
                  <a:sym typeface="Roboto"/>
                </a:rPr>
                <a:t>Notify </a:t>
              </a:r>
              <a:r>
                <a:rPr lang="en" sz="1200">
                  <a:solidFill>
                    <a:schemeClr val="dk1"/>
                  </a:solidFill>
                  <a:latin typeface="Roboto"/>
                  <a:ea typeface="Roboto"/>
                  <a:cs typeface="Roboto"/>
                  <a:sym typeface="Roboto"/>
                </a:rPr>
                <a:t>work has started</a:t>
              </a:r>
              <a:endParaRPr b="1" sz="2000">
                <a:latin typeface="Roboto"/>
                <a:ea typeface="Roboto"/>
                <a:cs typeface="Roboto"/>
                <a:sym typeface="Roboto"/>
              </a:endParaRPr>
            </a:p>
          </p:txBody>
        </p:sp>
        <p:grpSp>
          <p:nvGrpSpPr>
            <p:cNvPr id="140" name="Google Shape;140;p17"/>
            <p:cNvGrpSpPr/>
            <p:nvPr/>
          </p:nvGrpSpPr>
          <p:grpSpPr>
            <a:xfrm>
              <a:off x="3435870" y="2800065"/>
              <a:ext cx="92400" cy="411825"/>
              <a:chOff x="845575" y="2563700"/>
              <a:chExt cx="92400" cy="411825"/>
            </a:xfrm>
          </p:grpSpPr>
          <p:sp>
            <p:nvSpPr>
              <p:cNvPr id="141" name="Google Shape;141;p17"/>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 name="Google Shape;142;p17"/>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143" name="Google Shape;143;p17"/>
          <p:cNvGrpSpPr/>
          <p:nvPr/>
        </p:nvGrpSpPr>
        <p:grpSpPr>
          <a:xfrm>
            <a:off x="4665200" y="3079467"/>
            <a:ext cx="1683000" cy="1790932"/>
            <a:chOff x="4665200" y="3079467"/>
            <a:chExt cx="1683000" cy="1790932"/>
          </a:xfrm>
        </p:grpSpPr>
        <p:sp>
          <p:nvSpPr>
            <p:cNvPr id="144" name="Google Shape;144;p17"/>
            <p:cNvSpPr/>
            <p:nvPr/>
          </p:nvSpPr>
          <p:spPr>
            <a:xfrm>
              <a:off x="4780421" y="3079475"/>
              <a:ext cx="1294800" cy="1335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 name="Google Shape;145;p17"/>
            <p:cNvGrpSpPr/>
            <p:nvPr/>
          </p:nvGrpSpPr>
          <p:grpSpPr>
            <a:xfrm rot="10800000">
              <a:off x="4737413" y="3079467"/>
              <a:ext cx="92400" cy="411825"/>
              <a:chOff x="2070100" y="2563700"/>
              <a:chExt cx="92400" cy="411825"/>
            </a:xfrm>
          </p:grpSpPr>
          <p:cxnSp>
            <p:nvCxnSpPr>
              <p:cNvPr id="146" name="Google Shape;146;p17"/>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47" name="Google Shape;147;p17"/>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17"/>
            <p:cNvSpPr txBox="1"/>
            <p:nvPr/>
          </p:nvSpPr>
          <p:spPr>
            <a:xfrm>
              <a:off x="4665200" y="3502999"/>
              <a:ext cx="1683000" cy="1367400"/>
            </a:xfrm>
            <a:prstGeom prst="rect">
              <a:avLst/>
            </a:prstGeom>
            <a:solidFill>
              <a:srgbClr val="FFFF0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Tracking</a:t>
              </a:r>
              <a:br>
                <a:rPr b="1" lang="en" sz="2000">
                  <a:latin typeface="Roboto"/>
                  <a:ea typeface="Roboto"/>
                  <a:cs typeface="Roboto"/>
                  <a:sym typeface="Roboto"/>
                </a:rPr>
              </a:br>
              <a:endParaRPr b="1" sz="800">
                <a:latin typeface="Roboto"/>
                <a:ea typeface="Roboto"/>
                <a:cs typeface="Roboto"/>
                <a:sym typeface="Roboto"/>
              </a:endParaRPr>
            </a:p>
            <a:p>
              <a:pPr indent="0" lvl="0" marL="0" rtl="0" algn="l">
                <a:spcBef>
                  <a:spcPts val="0"/>
                </a:spcBef>
                <a:spcAft>
                  <a:spcPts val="1600"/>
                </a:spcAft>
                <a:buNone/>
              </a:pPr>
              <a:r>
                <a:rPr b="1" lang="en" sz="1200">
                  <a:solidFill>
                    <a:schemeClr val="dk1"/>
                  </a:solidFill>
                  <a:latin typeface="Roboto"/>
                  <a:ea typeface="Roboto"/>
                  <a:cs typeface="Roboto"/>
                  <a:sym typeface="Roboto"/>
                </a:rPr>
                <a:t>Track</a:t>
              </a:r>
              <a:r>
                <a:rPr lang="en" sz="1200">
                  <a:solidFill>
                    <a:schemeClr val="dk1"/>
                  </a:solidFill>
                  <a:latin typeface="Roboto"/>
                  <a:ea typeface="Roboto"/>
                  <a:cs typeface="Roboto"/>
                  <a:sym typeface="Roboto"/>
                </a:rPr>
                <a:t> and </a:t>
              </a:r>
              <a:r>
                <a:rPr b="1" lang="en" sz="1200">
                  <a:solidFill>
                    <a:schemeClr val="dk1"/>
                  </a:solidFill>
                  <a:latin typeface="Roboto"/>
                  <a:ea typeface="Roboto"/>
                  <a:cs typeface="Roboto"/>
                  <a:sym typeface="Roboto"/>
                </a:rPr>
                <a:t>Modify </a:t>
              </a:r>
              <a:r>
                <a:rPr lang="en" sz="1200">
                  <a:solidFill>
                    <a:schemeClr val="dk1"/>
                  </a:solidFill>
                  <a:latin typeface="Roboto"/>
                  <a:ea typeface="Roboto"/>
                  <a:cs typeface="Roboto"/>
                  <a:sym typeface="Roboto"/>
                </a:rPr>
                <a:t>projects</a:t>
              </a:r>
              <a:endParaRPr b="1" sz="2000">
                <a:latin typeface="Roboto"/>
                <a:ea typeface="Roboto"/>
                <a:cs typeface="Roboto"/>
                <a:sym typeface="Roboto"/>
              </a:endParaRPr>
            </a:p>
          </p:txBody>
        </p:sp>
      </p:grpSp>
      <p:grpSp>
        <p:nvGrpSpPr>
          <p:cNvPr id="149" name="Google Shape;149;p17"/>
          <p:cNvGrpSpPr/>
          <p:nvPr/>
        </p:nvGrpSpPr>
        <p:grpSpPr>
          <a:xfrm>
            <a:off x="5978530" y="1433725"/>
            <a:ext cx="1683000" cy="1779250"/>
            <a:chOff x="5978530" y="1433725"/>
            <a:chExt cx="1683000" cy="1779250"/>
          </a:xfrm>
        </p:grpSpPr>
        <p:sp>
          <p:nvSpPr>
            <p:cNvPr id="150" name="Google Shape;150;p17"/>
            <p:cNvSpPr/>
            <p:nvPr/>
          </p:nvSpPr>
          <p:spPr>
            <a:xfrm>
              <a:off x="6075125" y="3079475"/>
              <a:ext cx="1294800" cy="1335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 name="Google Shape;151;p17"/>
            <p:cNvGrpSpPr/>
            <p:nvPr/>
          </p:nvGrpSpPr>
          <p:grpSpPr>
            <a:xfrm>
              <a:off x="6031394" y="2800065"/>
              <a:ext cx="92400" cy="411825"/>
              <a:chOff x="845575" y="2563700"/>
              <a:chExt cx="92400" cy="411825"/>
            </a:xfrm>
          </p:grpSpPr>
          <p:cxnSp>
            <p:nvCxnSpPr>
              <p:cNvPr id="152" name="Google Shape;152;p17"/>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53" name="Google Shape;153;p17"/>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17"/>
            <p:cNvSpPr txBox="1"/>
            <p:nvPr/>
          </p:nvSpPr>
          <p:spPr>
            <a:xfrm>
              <a:off x="5978530" y="1433725"/>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666666"/>
                  </a:solidFill>
                  <a:latin typeface="Roboto"/>
                  <a:ea typeface="Roboto"/>
                  <a:cs typeface="Roboto"/>
                  <a:sym typeface="Roboto"/>
                </a:rPr>
                <a:t>Termination</a:t>
              </a:r>
              <a:br>
                <a:rPr b="1" lang="en" sz="2000">
                  <a:solidFill>
                    <a:schemeClr val="dk1"/>
                  </a:solidFill>
                  <a:latin typeface="Roboto"/>
                  <a:ea typeface="Roboto"/>
                  <a:cs typeface="Roboto"/>
                  <a:sym typeface="Roboto"/>
                </a:rPr>
              </a:br>
              <a:endParaRPr b="1" sz="800">
                <a:solidFill>
                  <a:schemeClr val="dk1"/>
                </a:solidFill>
                <a:latin typeface="Roboto"/>
                <a:ea typeface="Roboto"/>
                <a:cs typeface="Roboto"/>
                <a:sym typeface="Roboto"/>
              </a:endParaRPr>
            </a:p>
            <a:p>
              <a:pPr indent="0" lvl="0" marL="0" rtl="0" algn="l">
                <a:spcBef>
                  <a:spcPts val="0"/>
                </a:spcBef>
                <a:spcAft>
                  <a:spcPts val="1600"/>
                </a:spcAft>
                <a:buNone/>
              </a:pPr>
              <a:r>
                <a:rPr b="1" lang="en" sz="1200">
                  <a:solidFill>
                    <a:schemeClr val="dk1"/>
                  </a:solidFill>
                  <a:latin typeface="Roboto"/>
                  <a:ea typeface="Roboto"/>
                  <a:cs typeface="Roboto"/>
                  <a:sym typeface="Roboto"/>
                </a:rPr>
                <a:t>Archive</a:t>
              </a:r>
              <a:r>
                <a:rPr lang="en" sz="1200">
                  <a:solidFill>
                    <a:schemeClr val="dk1"/>
                  </a:solidFill>
                  <a:latin typeface="Roboto"/>
                  <a:ea typeface="Roboto"/>
                  <a:cs typeface="Roboto"/>
                  <a:sym typeface="Roboto"/>
                </a:rPr>
                <a:t> projects</a:t>
              </a:r>
              <a:endParaRPr sz="2000">
                <a:latin typeface="Roboto"/>
                <a:ea typeface="Roboto"/>
                <a:cs typeface="Roboto"/>
                <a:sym typeface="Roboto"/>
              </a:endParaRPr>
            </a:p>
          </p:txBody>
        </p:sp>
      </p:grpSp>
      <p:grpSp>
        <p:nvGrpSpPr>
          <p:cNvPr id="155" name="Google Shape;155;p17"/>
          <p:cNvGrpSpPr/>
          <p:nvPr/>
        </p:nvGrpSpPr>
        <p:grpSpPr>
          <a:xfrm>
            <a:off x="7256975" y="3079467"/>
            <a:ext cx="1889462" cy="1790932"/>
            <a:chOff x="7256975" y="3079467"/>
            <a:chExt cx="1889462" cy="1790932"/>
          </a:xfrm>
        </p:grpSpPr>
        <p:sp>
          <p:nvSpPr>
            <p:cNvPr id="156" name="Google Shape;156;p17"/>
            <p:cNvSpPr/>
            <p:nvPr/>
          </p:nvSpPr>
          <p:spPr>
            <a:xfrm>
              <a:off x="7369837" y="3079475"/>
              <a:ext cx="1776600" cy="13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 name="Google Shape;157;p17"/>
            <p:cNvGrpSpPr/>
            <p:nvPr/>
          </p:nvGrpSpPr>
          <p:grpSpPr>
            <a:xfrm rot="10800000">
              <a:off x="7328221" y="3079467"/>
              <a:ext cx="92400" cy="411825"/>
              <a:chOff x="2070100" y="2563700"/>
              <a:chExt cx="92400" cy="411825"/>
            </a:xfrm>
          </p:grpSpPr>
          <p:cxnSp>
            <p:nvCxnSpPr>
              <p:cNvPr id="158" name="Google Shape;158;p17"/>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59" name="Google Shape;159;p17"/>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 name="Google Shape;160;p17"/>
            <p:cNvSpPr txBox="1"/>
            <p:nvPr/>
          </p:nvSpPr>
          <p:spPr>
            <a:xfrm>
              <a:off x="7256975" y="3502999"/>
              <a:ext cx="1683000" cy="13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666666"/>
                  </a:solidFill>
                  <a:latin typeface="Roboto"/>
                  <a:ea typeface="Roboto"/>
                  <a:cs typeface="Roboto"/>
                  <a:sym typeface="Roboto"/>
                </a:rPr>
                <a:t>Reporting</a:t>
              </a:r>
              <a:br>
                <a:rPr b="1" lang="en" sz="2000">
                  <a:solidFill>
                    <a:schemeClr val="dk1"/>
                  </a:solidFill>
                  <a:latin typeface="Roboto"/>
                  <a:ea typeface="Roboto"/>
                  <a:cs typeface="Roboto"/>
                  <a:sym typeface="Roboto"/>
                </a:rPr>
              </a:br>
              <a:endParaRPr b="1" sz="800">
                <a:solidFill>
                  <a:schemeClr val="dk1"/>
                </a:solidFill>
                <a:latin typeface="Roboto"/>
                <a:ea typeface="Roboto"/>
                <a:cs typeface="Roboto"/>
                <a:sym typeface="Roboto"/>
              </a:endParaRPr>
            </a:p>
            <a:p>
              <a:pPr indent="0" lvl="0" marL="0" rtl="0" algn="l">
                <a:spcBef>
                  <a:spcPts val="0"/>
                </a:spcBef>
                <a:spcAft>
                  <a:spcPts val="1600"/>
                </a:spcAft>
                <a:buNone/>
              </a:pPr>
              <a:r>
                <a:rPr b="1" lang="en" sz="1200">
                  <a:solidFill>
                    <a:schemeClr val="dk1"/>
                  </a:solidFill>
                  <a:latin typeface="Roboto"/>
                  <a:ea typeface="Roboto"/>
                  <a:cs typeface="Roboto"/>
                  <a:sym typeface="Roboto"/>
                </a:rPr>
                <a:t>Distribute </a:t>
              </a:r>
              <a:r>
                <a:rPr lang="en" sz="1200">
                  <a:solidFill>
                    <a:schemeClr val="dk1"/>
                  </a:solidFill>
                  <a:latin typeface="Roboto"/>
                  <a:ea typeface="Roboto"/>
                  <a:cs typeface="Roboto"/>
                  <a:sym typeface="Roboto"/>
                </a:rPr>
                <a:t>information to management and public</a:t>
              </a:r>
              <a:endParaRPr b="1" sz="2000">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0" y="0"/>
            <a:ext cx="9144000" cy="572700"/>
          </a:xfrm>
          <a:prstGeom prst="rect">
            <a:avLst/>
          </a:prstGeom>
          <a:solidFill>
            <a:srgbClr val="999999"/>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Solution - “Summit”</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endParaRPr>
          </a:p>
        </p:txBody>
      </p:sp>
      <p:sp>
        <p:nvSpPr>
          <p:cNvPr id="166" name="Google Shape;16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7" name="Google Shape;167;p18"/>
          <p:cNvSpPr txBox="1"/>
          <p:nvPr/>
        </p:nvSpPr>
        <p:spPr>
          <a:xfrm>
            <a:off x="3366950" y="3180800"/>
            <a:ext cx="952200" cy="2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Modify</a:t>
            </a:r>
            <a:endParaRPr/>
          </a:p>
        </p:txBody>
      </p:sp>
      <p:sp>
        <p:nvSpPr>
          <p:cNvPr id="168" name="Google Shape;168;p18"/>
          <p:cNvSpPr txBox="1"/>
          <p:nvPr/>
        </p:nvSpPr>
        <p:spPr>
          <a:xfrm>
            <a:off x="5516625" y="3180800"/>
            <a:ext cx="775500" cy="2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Track</a:t>
            </a:r>
            <a:endParaRPr/>
          </a:p>
        </p:txBody>
      </p:sp>
      <p:sp>
        <p:nvSpPr>
          <p:cNvPr id="169" name="Google Shape;169;p18"/>
          <p:cNvSpPr txBox="1"/>
          <p:nvPr/>
        </p:nvSpPr>
        <p:spPr>
          <a:xfrm>
            <a:off x="6812300" y="1728050"/>
            <a:ext cx="883500" cy="3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Archive</a:t>
            </a:r>
            <a:endParaRPr/>
          </a:p>
        </p:txBody>
      </p:sp>
      <p:sp>
        <p:nvSpPr>
          <p:cNvPr id="170" name="Google Shape;170;p18"/>
          <p:cNvSpPr txBox="1"/>
          <p:nvPr/>
        </p:nvSpPr>
        <p:spPr>
          <a:xfrm>
            <a:off x="2591450" y="3180800"/>
            <a:ext cx="775500" cy="3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Submit</a:t>
            </a:r>
            <a:endParaRPr/>
          </a:p>
        </p:txBody>
      </p:sp>
      <p:sp>
        <p:nvSpPr>
          <p:cNvPr id="171" name="Google Shape;171;p18"/>
          <p:cNvSpPr txBox="1"/>
          <p:nvPr/>
        </p:nvSpPr>
        <p:spPr>
          <a:xfrm>
            <a:off x="157175" y="3185750"/>
            <a:ext cx="10206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Distribute</a:t>
            </a:r>
            <a:endParaRPr/>
          </a:p>
        </p:txBody>
      </p:sp>
      <p:pic>
        <p:nvPicPr>
          <p:cNvPr id="172" name="Google Shape;172;p18"/>
          <p:cNvPicPr preferRelativeResize="0"/>
          <p:nvPr/>
        </p:nvPicPr>
        <p:blipFill>
          <a:blip r:embed="rId3">
            <a:alphaModFix/>
          </a:blip>
          <a:stretch>
            <a:fillRect/>
          </a:stretch>
        </p:blipFill>
        <p:spPr>
          <a:xfrm>
            <a:off x="256700" y="722613"/>
            <a:ext cx="8382000" cy="4257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0" y="0"/>
            <a:ext cx="9144000" cy="572700"/>
          </a:xfrm>
          <a:prstGeom prst="rect">
            <a:avLst/>
          </a:prstGeom>
          <a:solidFill>
            <a:srgbClr val="6D9EEB"/>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System Diagram</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endParaRPr>
          </a:p>
        </p:txBody>
      </p:sp>
      <p:sp>
        <p:nvSpPr>
          <p:cNvPr id="178" name="Google Shape;17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9" name="Google Shape;179;p19"/>
          <p:cNvPicPr preferRelativeResize="0"/>
          <p:nvPr/>
        </p:nvPicPr>
        <p:blipFill rotWithShape="1">
          <a:blip r:embed="rId3">
            <a:alphaModFix/>
          </a:blip>
          <a:srcRect b="10015" l="0" r="0" t="0"/>
          <a:stretch/>
        </p:blipFill>
        <p:spPr>
          <a:xfrm>
            <a:off x="2268675" y="724700"/>
            <a:ext cx="4606651" cy="4280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0"/>
          <p:cNvSpPr txBox="1"/>
          <p:nvPr>
            <p:ph type="title"/>
          </p:nvPr>
        </p:nvSpPr>
        <p:spPr>
          <a:xfrm>
            <a:off x="0" y="0"/>
            <a:ext cx="9144000" cy="572700"/>
          </a:xfrm>
          <a:prstGeom prst="rect">
            <a:avLst/>
          </a:prstGeom>
          <a:solidFill>
            <a:srgbClr val="0B5394"/>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lt1"/>
                </a:solidFill>
                <a:latin typeface="Roboto"/>
                <a:ea typeface="Roboto"/>
                <a:cs typeface="Roboto"/>
                <a:sym typeface="Roboto"/>
              </a:rPr>
              <a:t>Elicitation Techniques</a:t>
            </a:r>
            <a:endParaRPr b="1">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185" name="Google Shape;185;p20"/>
          <p:cNvSpPr txBox="1"/>
          <p:nvPr/>
        </p:nvSpPr>
        <p:spPr>
          <a:xfrm>
            <a:off x="179825" y="1254175"/>
            <a:ext cx="3732900" cy="26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595959"/>
                </a:solidFill>
                <a:latin typeface="Roboto"/>
                <a:ea typeface="Roboto"/>
                <a:cs typeface="Roboto"/>
                <a:sym typeface="Roboto"/>
              </a:rPr>
              <a:t>Active</a:t>
            </a:r>
            <a:endParaRPr b="1" sz="3000">
              <a:solidFill>
                <a:srgbClr val="595959"/>
              </a:solidFill>
              <a:latin typeface="Roboto"/>
              <a:ea typeface="Roboto"/>
              <a:cs typeface="Roboto"/>
              <a:sym typeface="Roboto"/>
            </a:endParaRPr>
          </a:p>
          <a:p>
            <a:pPr indent="-381000" lvl="0" marL="457200" rtl="0" algn="l">
              <a:spcBef>
                <a:spcPts val="1600"/>
              </a:spcBef>
              <a:spcAft>
                <a:spcPts val="0"/>
              </a:spcAft>
              <a:buClr>
                <a:srgbClr val="595959"/>
              </a:buClr>
              <a:buSzPts val="2400"/>
              <a:buFont typeface="Roboto"/>
              <a:buChar char="●"/>
            </a:pPr>
            <a:r>
              <a:rPr lang="en" sz="2400">
                <a:solidFill>
                  <a:srgbClr val="595959"/>
                </a:solidFill>
                <a:latin typeface="Roboto"/>
                <a:ea typeface="Roboto"/>
                <a:cs typeface="Roboto"/>
                <a:sym typeface="Roboto"/>
              </a:rPr>
              <a:t>Weekly </a:t>
            </a:r>
            <a:r>
              <a:rPr lang="en" sz="2400">
                <a:solidFill>
                  <a:srgbClr val="595959"/>
                </a:solidFill>
                <a:latin typeface="Roboto"/>
                <a:ea typeface="Roboto"/>
                <a:cs typeface="Roboto"/>
                <a:sym typeface="Roboto"/>
              </a:rPr>
              <a:t>Interviews</a:t>
            </a:r>
            <a:br>
              <a:rPr lang="en" sz="2400">
                <a:solidFill>
                  <a:srgbClr val="595959"/>
                </a:solidFill>
                <a:latin typeface="Roboto"/>
                <a:ea typeface="Roboto"/>
                <a:cs typeface="Roboto"/>
                <a:sym typeface="Roboto"/>
              </a:rPr>
            </a:br>
            <a:endParaRPr sz="600">
              <a:solidFill>
                <a:srgbClr val="595959"/>
              </a:solidFill>
              <a:latin typeface="Roboto"/>
              <a:ea typeface="Roboto"/>
              <a:cs typeface="Roboto"/>
              <a:sym typeface="Roboto"/>
            </a:endParaRPr>
          </a:p>
          <a:p>
            <a:pPr indent="-381000" lvl="0" marL="457200" rtl="0" algn="l">
              <a:spcBef>
                <a:spcPts val="0"/>
              </a:spcBef>
              <a:spcAft>
                <a:spcPts val="0"/>
              </a:spcAft>
              <a:buClr>
                <a:srgbClr val="595959"/>
              </a:buClr>
              <a:buSzPts val="2400"/>
              <a:buFont typeface="Roboto"/>
              <a:buChar char="●"/>
            </a:pPr>
            <a:r>
              <a:rPr lang="en" sz="2400">
                <a:solidFill>
                  <a:srgbClr val="595959"/>
                </a:solidFill>
                <a:latin typeface="Roboto"/>
                <a:ea typeface="Roboto"/>
                <a:cs typeface="Roboto"/>
                <a:sym typeface="Roboto"/>
              </a:rPr>
              <a:t>Observations</a:t>
            </a:r>
            <a:endParaRPr sz="2400">
              <a:solidFill>
                <a:srgbClr val="595959"/>
              </a:solidFill>
              <a:latin typeface="Roboto"/>
              <a:ea typeface="Roboto"/>
              <a:cs typeface="Roboto"/>
              <a:sym typeface="Roboto"/>
            </a:endParaRPr>
          </a:p>
        </p:txBody>
      </p:sp>
      <p:sp>
        <p:nvSpPr>
          <p:cNvPr id="186" name="Google Shape;186;p20"/>
          <p:cNvSpPr txBox="1"/>
          <p:nvPr/>
        </p:nvSpPr>
        <p:spPr>
          <a:xfrm>
            <a:off x="4674650" y="1298125"/>
            <a:ext cx="2930700" cy="26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0"/>
          <p:cNvSpPr txBox="1"/>
          <p:nvPr/>
        </p:nvSpPr>
        <p:spPr>
          <a:xfrm>
            <a:off x="4125075" y="1126375"/>
            <a:ext cx="42936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595959"/>
                </a:solidFill>
                <a:latin typeface="Roboto"/>
                <a:ea typeface="Roboto"/>
                <a:cs typeface="Roboto"/>
                <a:sym typeface="Roboto"/>
              </a:rPr>
              <a:t>Passive</a:t>
            </a:r>
            <a:endParaRPr b="1" sz="3000">
              <a:solidFill>
                <a:srgbClr val="595959"/>
              </a:solidFill>
              <a:latin typeface="Roboto"/>
              <a:ea typeface="Roboto"/>
              <a:cs typeface="Roboto"/>
              <a:sym typeface="Roboto"/>
            </a:endParaRPr>
          </a:p>
          <a:p>
            <a:pPr indent="-381000" lvl="0" marL="457200" rtl="0" algn="l">
              <a:spcBef>
                <a:spcPts val="1600"/>
              </a:spcBef>
              <a:spcAft>
                <a:spcPts val="0"/>
              </a:spcAft>
              <a:buClr>
                <a:srgbClr val="595959"/>
              </a:buClr>
              <a:buSzPts val="2400"/>
              <a:buFont typeface="Roboto"/>
              <a:buChar char="●"/>
            </a:pPr>
            <a:r>
              <a:rPr lang="en" sz="2400">
                <a:solidFill>
                  <a:srgbClr val="595959"/>
                </a:solidFill>
                <a:latin typeface="Roboto"/>
                <a:ea typeface="Roboto"/>
                <a:cs typeface="Roboto"/>
                <a:sym typeface="Roboto"/>
              </a:rPr>
              <a:t>System Interface Analysis</a:t>
            </a:r>
            <a:br>
              <a:rPr lang="en" sz="2400">
                <a:solidFill>
                  <a:srgbClr val="595959"/>
                </a:solidFill>
                <a:latin typeface="Roboto"/>
                <a:ea typeface="Roboto"/>
                <a:cs typeface="Roboto"/>
                <a:sym typeface="Roboto"/>
              </a:rPr>
            </a:br>
            <a:endParaRPr sz="600">
              <a:solidFill>
                <a:srgbClr val="595959"/>
              </a:solidFill>
              <a:latin typeface="Roboto"/>
              <a:ea typeface="Roboto"/>
              <a:cs typeface="Roboto"/>
              <a:sym typeface="Roboto"/>
            </a:endParaRPr>
          </a:p>
          <a:p>
            <a:pPr indent="-381000" lvl="0" marL="457200" rtl="0" algn="l">
              <a:spcBef>
                <a:spcPts val="0"/>
              </a:spcBef>
              <a:spcAft>
                <a:spcPts val="0"/>
              </a:spcAft>
              <a:buClr>
                <a:srgbClr val="595959"/>
              </a:buClr>
              <a:buSzPts val="2400"/>
              <a:buFont typeface="Roboto"/>
              <a:buChar char="●"/>
            </a:pPr>
            <a:r>
              <a:rPr lang="en" sz="2400">
                <a:solidFill>
                  <a:srgbClr val="595959"/>
                </a:solidFill>
                <a:latin typeface="Roboto"/>
                <a:ea typeface="Roboto"/>
                <a:cs typeface="Roboto"/>
                <a:sym typeface="Roboto"/>
              </a:rPr>
              <a:t>User Interface Analysis</a:t>
            </a:r>
            <a:br>
              <a:rPr lang="en" sz="2400">
                <a:solidFill>
                  <a:srgbClr val="595959"/>
                </a:solidFill>
                <a:latin typeface="Roboto"/>
                <a:ea typeface="Roboto"/>
                <a:cs typeface="Roboto"/>
                <a:sym typeface="Roboto"/>
              </a:rPr>
            </a:br>
            <a:endParaRPr sz="600">
              <a:solidFill>
                <a:srgbClr val="595959"/>
              </a:solidFill>
              <a:latin typeface="Roboto"/>
              <a:ea typeface="Roboto"/>
              <a:cs typeface="Roboto"/>
              <a:sym typeface="Roboto"/>
            </a:endParaRPr>
          </a:p>
          <a:p>
            <a:pPr indent="-381000" lvl="0" marL="457200" rtl="0" algn="l">
              <a:spcBef>
                <a:spcPts val="0"/>
              </a:spcBef>
              <a:spcAft>
                <a:spcPts val="0"/>
              </a:spcAft>
              <a:buClr>
                <a:srgbClr val="595959"/>
              </a:buClr>
              <a:buSzPts val="2400"/>
              <a:buFont typeface="Roboto"/>
              <a:buChar char="●"/>
            </a:pPr>
            <a:r>
              <a:rPr lang="en" sz="2400">
                <a:solidFill>
                  <a:srgbClr val="595959"/>
                </a:solidFill>
                <a:latin typeface="Roboto"/>
                <a:ea typeface="Roboto"/>
                <a:cs typeface="Roboto"/>
                <a:sym typeface="Roboto"/>
              </a:rPr>
              <a:t>Document Analysis</a:t>
            </a:r>
            <a:endParaRPr sz="2400">
              <a:solidFill>
                <a:srgbClr val="595959"/>
              </a:solidFill>
              <a:latin typeface="Roboto"/>
              <a:ea typeface="Roboto"/>
              <a:cs typeface="Roboto"/>
              <a:sym typeface="Roboto"/>
            </a:endParaRPr>
          </a:p>
          <a:p>
            <a:pPr indent="0" lvl="0" marL="0" rtl="0" algn="l">
              <a:spcBef>
                <a:spcPts val="0"/>
              </a:spcBef>
              <a:spcAft>
                <a:spcPts val="0"/>
              </a:spcAft>
              <a:buNone/>
            </a:pPr>
            <a:r>
              <a:t/>
            </a:r>
            <a:endParaRPr sz="600">
              <a:solidFill>
                <a:srgbClr val="595959"/>
              </a:solidFill>
              <a:latin typeface="Roboto"/>
              <a:ea typeface="Roboto"/>
              <a:cs typeface="Roboto"/>
              <a:sym typeface="Roboto"/>
            </a:endParaRPr>
          </a:p>
          <a:p>
            <a:pPr indent="-381000" lvl="0" marL="457200" rtl="0" algn="l">
              <a:spcBef>
                <a:spcPts val="0"/>
              </a:spcBef>
              <a:spcAft>
                <a:spcPts val="0"/>
              </a:spcAft>
              <a:buClr>
                <a:srgbClr val="595959"/>
              </a:buClr>
              <a:buSzPts val="2400"/>
              <a:buFont typeface="Roboto"/>
              <a:buChar char="●"/>
            </a:pPr>
            <a:r>
              <a:rPr lang="en" sz="2400">
                <a:solidFill>
                  <a:srgbClr val="595959"/>
                </a:solidFill>
                <a:latin typeface="Roboto"/>
                <a:ea typeface="Roboto"/>
                <a:cs typeface="Roboto"/>
                <a:sym typeface="Roboto"/>
              </a:rPr>
              <a:t>Database Analysis</a:t>
            </a:r>
            <a:endParaRPr sz="2400">
              <a:solidFill>
                <a:srgbClr val="595959"/>
              </a:solidFill>
              <a:latin typeface="Roboto"/>
              <a:ea typeface="Roboto"/>
              <a:cs typeface="Roboto"/>
              <a:sym typeface="Roboto"/>
            </a:endParaRPr>
          </a:p>
        </p:txBody>
      </p:sp>
      <p:sp>
        <p:nvSpPr>
          <p:cNvPr id="188" name="Google Shape;18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1"/>
          <p:cNvSpPr txBox="1"/>
          <p:nvPr>
            <p:ph type="title"/>
          </p:nvPr>
        </p:nvSpPr>
        <p:spPr>
          <a:xfrm>
            <a:off x="0" y="0"/>
            <a:ext cx="9144000" cy="572700"/>
          </a:xfrm>
          <a:prstGeom prst="rect">
            <a:avLst/>
          </a:prstGeom>
          <a:solidFill>
            <a:srgbClr val="7F6000"/>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Key CPCESU Staff Requirements</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endParaRPr>
          </a:p>
        </p:txBody>
      </p:sp>
      <p:sp>
        <p:nvSpPr>
          <p:cNvPr id="194" name="Google Shape;194;p21"/>
          <p:cNvSpPr txBox="1"/>
          <p:nvPr>
            <p:ph idx="1" type="body"/>
          </p:nvPr>
        </p:nvSpPr>
        <p:spPr>
          <a:xfrm>
            <a:off x="780225" y="2102675"/>
            <a:ext cx="8052300" cy="28509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1000"/>
              </a:spcBef>
              <a:spcAft>
                <a:spcPts val="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To be notified </a:t>
            </a:r>
            <a:r>
              <a:rPr lang="en" sz="2400">
                <a:solidFill>
                  <a:srgbClr val="595959"/>
                </a:solidFill>
                <a:highlight>
                  <a:schemeClr val="lt1"/>
                </a:highlight>
                <a:latin typeface="Roboto"/>
                <a:ea typeface="Roboto"/>
                <a:cs typeface="Roboto"/>
                <a:sym typeface="Roboto"/>
              </a:rPr>
              <a:t>to review and approve</a:t>
            </a:r>
            <a:r>
              <a:rPr lang="en" sz="2400">
                <a:solidFill>
                  <a:srgbClr val="595959"/>
                </a:solidFill>
                <a:highlight>
                  <a:schemeClr val="lt1"/>
                </a:highlight>
                <a:latin typeface="Roboto"/>
                <a:ea typeface="Roboto"/>
                <a:cs typeface="Roboto"/>
                <a:sym typeface="Roboto"/>
              </a:rPr>
              <a:t> of project modifications</a:t>
            </a:r>
            <a:endParaRPr sz="2400">
              <a:solidFill>
                <a:srgbClr val="595959"/>
              </a:solidFill>
              <a:highlight>
                <a:schemeClr val="lt1"/>
              </a:highlight>
              <a:latin typeface="Roboto"/>
              <a:ea typeface="Roboto"/>
              <a:cs typeface="Roboto"/>
              <a:sym typeface="Roboto"/>
            </a:endParaRPr>
          </a:p>
          <a:p>
            <a:pPr indent="-381000" lvl="0" marL="457200" rtl="0" algn="l">
              <a:lnSpc>
                <a:spcPct val="115000"/>
              </a:lnSpc>
              <a:spcBef>
                <a:spcPts val="1000"/>
              </a:spcBef>
              <a:spcAft>
                <a:spcPts val="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To ensure correct data</a:t>
            </a:r>
            <a:endParaRPr sz="2400">
              <a:solidFill>
                <a:srgbClr val="595959"/>
              </a:solidFill>
              <a:highlight>
                <a:schemeClr val="lt1"/>
              </a:highlight>
              <a:latin typeface="Roboto"/>
              <a:ea typeface="Roboto"/>
              <a:cs typeface="Roboto"/>
              <a:sym typeface="Roboto"/>
            </a:endParaRPr>
          </a:p>
          <a:p>
            <a:pPr indent="-381000" lvl="0" marL="457200" rtl="0" algn="l">
              <a:lnSpc>
                <a:spcPct val="115000"/>
              </a:lnSpc>
              <a:spcBef>
                <a:spcPts val="1000"/>
              </a:spcBef>
              <a:spcAft>
                <a:spcPts val="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To autofill from a document</a:t>
            </a:r>
            <a:endParaRPr sz="2400">
              <a:solidFill>
                <a:srgbClr val="595959"/>
              </a:solidFill>
              <a:highlight>
                <a:schemeClr val="lt1"/>
              </a:highlight>
              <a:latin typeface="Roboto"/>
              <a:ea typeface="Roboto"/>
              <a:cs typeface="Roboto"/>
              <a:sym typeface="Roboto"/>
            </a:endParaRPr>
          </a:p>
          <a:p>
            <a:pPr indent="-381000" lvl="0" marL="457200" rtl="0" algn="l">
              <a:lnSpc>
                <a:spcPct val="115000"/>
              </a:lnSpc>
              <a:spcBef>
                <a:spcPts val="1000"/>
              </a:spcBef>
              <a:spcAft>
                <a:spcPts val="1000"/>
              </a:spcAft>
              <a:buClr>
                <a:srgbClr val="595959"/>
              </a:buClr>
              <a:buSzPts val="2400"/>
              <a:buFont typeface="Roboto"/>
              <a:buChar char="●"/>
            </a:pPr>
            <a:r>
              <a:rPr lang="en" sz="2400">
                <a:solidFill>
                  <a:srgbClr val="595959"/>
                </a:solidFill>
                <a:highlight>
                  <a:schemeClr val="lt1"/>
                </a:highlight>
                <a:latin typeface="Roboto"/>
                <a:ea typeface="Roboto"/>
                <a:cs typeface="Roboto"/>
                <a:sym typeface="Roboto"/>
              </a:rPr>
              <a:t>To generate and export data from searches</a:t>
            </a:r>
            <a:endParaRPr sz="2400">
              <a:solidFill>
                <a:srgbClr val="595959"/>
              </a:solidFill>
              <a:highlight>
                <a:schemeClr val="lt1"/>
              </a:highlight>
              <a:latin typeface="Roboto"/>
              <a:ea typeface="Roboto"/>
              <a:cs typeface="Roboto"/>
              <a:sym typeface="Roboto"/>
            </a:endParaRPr>
          </a:p>
        </p:txBody>
      </p:sp>
      <p:sp>
        <p:nvSpPr>
          <p:cNvPr id="195" name="Google Shape;19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6" name="Google Shape;196;p21"/>
          <p:cNvSpPr txBox="1"/>
          <p:nvPr/>
        </p:nvSpPr>
        <p:spPr>
          <a:xfrm>
            <a:off x="-104525" y="964913"/>
            <a:ext cx="1857600" cy="466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Clr>
                <a:schemeClr val="dk1"/>
              </a:buClr>
              <a:buSzPts val="1100"/>
              <a:buFont typeface="Arial"/>
              <a:buNone/>
            </a:pPr>
            <a:r>
              <a:rPr b="1" lang="en" sz="2400">
                <a:solidFill>
                  <a:schemeClr val="dk2"/>
                </a:solidFill>
                <a:highlight>
                  <a:schemeClr val="lt1"/>
                </a:highlight>
                <a:latin typeface="Roboto"/>
                <a:ea typeface="Roboto"/>
                <a:cs typeface="Roboto"/>
                <a:sym typeface="Roboto"/>
              </a:rPr>
              <a:t> SRS: UR.01</a:t>
            </a:r>
            <a:endParaRPr/>
          </a:p>
        </p:txBody>
      </p:sp>
      <p:sp>
        <p:nvSpPr>
          <p:cNvPr id="197" name="Google Shape;197;p21"/>
          <p:cNvSpPr txBox="1"/>
          <p:nvPr/>
        </p:nvSpPr>
        <p:spPr>
          <a:xfrm>
            <a:off x="1753075" y="768138"/>
            <a:ext cx="7397400" cy="1139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1000"/>
              </a:spcAft>
              <a:buClr>
                <a:schemeClr val="dk1"/>
              </a:buClr>
              <a:buSzPts val="1100"/>
              <a:buFont typeface="Arial"/>
              <a:buNone/>
            </a:pPr>
            <a:r>
              <a:rPr lang="en" sz="2400" u="sng">
                <a:solidFill>
                  <a:schemeClr val="dk2"/>
                </a:solidFill>
                <a:highlight>
                  <a:schemeClr val="lt1"/>
                </a:highlight>
                <a:latin typeface="Roboto"/>
                <a:ea typeface="Roboto"/>
                <a:cs typeface="Roboto"/>
                <a:sym typeface="Roboto"/>
              </a:rPr>
              <a:t>As a</a:t>
            </a:r>
            <a:r>
              <a:rPr lang="en" sz="2400">
                <a:solidFill>
                  <a:schemeClr val="dk2"/>
                </a:solidFill>
                <a:highlight>
                  <a:schemeClr val="lt1"/>
                </a:highlight>
                <a:latin typeface="Roboto"/>
                <a:ea typeface="Roboto"/>
                <a:cs typeface="Roboto"/>
                <a:sym typeface="Roboto"/>
              </a:rPr>
              <a:t> CPCESU staffer, </a:t>
            </a:r>
            <a:r>
              <a:rPr lang="en" sz="2400" u="sng">
                <a:solidFill>
                  <a:schemeClr val="dk2"/>
                </a:solidFill>
                <a:highlight>
                  <a:schemeClr val="lt1"/>
                </a:highlight>
                <a:latin typeface="Roboto"/>
                <a:ea typeface="Roboto"/>
                <a:cs typeface="Roboto"/>
                <a:sym typeface="Roboto"/>
              </a:rPr>
              <a:t>I want to</a:t>
            </a:r>
            <a:r>
              <a:rPr lang="en" sz="2400">
                <a:solidFill>
                  <a:schemeClr val="dk2"/>
                </a:solidFill>
                <a:highlight>
                  <a:schemeClr val="lt1"/>
                </a:highlight>
                <a:latin typeface="Roboto"/>
                <a:ea typeface="Roboto"/>
                <a:cs typeface="Roboto"/>
                <a:sym typeface="Roboto"/>
              </a:rPr>
              <a:t> track projects </a:t>
            </a:r>
            <a:r>
              <a:rPr lang="en" sz="2400" u="sng">
                <a:solidFill>
                  <a:schemeClr val="dk2"/>
                </a:solidFill>
                <a:highlight>
                  <a:schemeClr val="lt1"/>
                </a:highlight>
                <a:latin typeface="Roboto"/>
                <a:ea typeface="Roboto"/>
                <a:cs typeface="Roboto"/>
                <a:sym typeface="Roboto"/>
              </a:rPr>
              <a:t>so that</a:t>
            </a:r>
            <a:r>
              <a:rPr lang="en" sz="2400">
                <a:solidFill>
                  <a:schemeClr val="dk2"/>
                </a:solidFill>
                <a:highlight>
                  <a:schemeClr val="lt1"/>
                </a:highlight>
                <a:latin typeface="Roboto"/>
                <a:ea typeface="Roboto"/>
                <a:cs typeface="Roboto"/>
                <a:sym typeface="Roboto"/>
              </a:rPr>
              <a:t> I understand, at a glance, what the project status is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